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5" r:id="rId3"/>
    <p:sldId id="316" r:id="rId4"/>
    <p:sldId id="290" r:id="rId5"/>
    <p:sldId id="291" r:id="rId6"/>
    <p:sldId id="311" r:id="rId7"/>
    <p:sldId id="323" r:id="rId8"/>
    <p:sldId id="258" r:id="rId9"/>
    <p:sldId id="287" r:id="rId10"/>
    <p:sldId id="314" r:id="rId11"/>
    <p:sldId id="295" r:id="rId12"/>
    <p:sldId id="303" r:id="rId13"/>
    <p:sldId id="297" r:id="rId14"/>
    <p:sldId id="319" r:id="rId15"/>
    <p:sldId id="298" r:id="rId16"/>
    <p:sldId id="281" r:id="rId17"/>
    <p:sldId id="283" r:id="rId18"/>
    <p:sldId id="284" r:id="rId19"/>
    <p:sldId id="285" r:id="rId20"/>
    <p:sldId id="282" r:id="rId21"/>
    <p:sldId id="299" r:id="rId22"/>
    <p:sldId id="300" r:id="rId23"/>
    <p:sldId id="301" r:id="rId24"/>
    <p:sldId id="324" r:id="rId25"/>
    <p:sldId id="302" r:id="rId26"/>
    <p:sldId id="321" r:id="rId27"/>
    <p:sldId id="320" r:id="rId28"/>
    <p:sldId id="322" r:id="rId29"/>
    <p:sldId id="307" r:id="rId30"/>
    <p:sldId id="273" r:id="rId31"/>
    <p:sldId id="275" r:id="rId32"/>
    <p:sldId id="308" r:id="rId33"/>
    <p:sldId id="274" r:id="rId34"/>
    <p:sldId id="325" r:id="rId35"/>
    <p:sldId id="286" r:id="rId36"/>
    <p:sldId id="294" r:id="rId37"/>
    <p:sldId id="313" r:id="rId38"/>
    <p:sldId id="293" r:id="rId39"/>
    <p:sldId id="309" r:id="rId40"/>
    <p:sldId id="310" r:id="rId41"/>
    <p:sldId id="318" r:id="rId42"/>
    <p:sldId id="279" r:id="rId43"/>
    <p:sldId id="276" r:id="rId44"/>
    <p:sldId id="271" r:id="rId45"/>
    <p:sldId id="289" r:id="rId46"/>
    <p:sldId id="267" r:id="rId47"/>
    <p:sldId id="268" r:id="rId48"/>
    <p:sldId id="269" r:id="rId49"/>
    <p:sldId id="261" r:id="rId50"/>
    <p:sldId id="270" r:id="rId51"/>
    <p:sldId id="278" r:id="rId52"/>
    <p:sldId id="305" r:id="rId53"/>
    <p:sldId id="304" r:id="rId54"/>
    <p:sldId id="306" r:id="rId5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456" autoAdjust="0"/>
    <p:restoredTop sz="94660"/>
  </p:normalViewPr>
  <p:slideViewPr>
    <p:cSldViewPr snapToGrid="0">
      <p:cViewPr>
        <p:scale>
          <a:sx n="66" d="100"/>
          <a:sy n="66" d="100"/>
        </p:scale>
        <p:origin x="348" y="2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000" y="180000"/>
            <a:ext cx="1428750" cy="144780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41120" cy="6858000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 userDrawn="1"/>
        </p:nvSpPr>
        <p:spPr>
          <a:xfrm>
            <a:off x="8318499" y="6378942"/>
            <a:ext cx="3873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日本工学院八王子専門学校　７班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4236994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799667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49099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1120" y="0"/>
            <a:ext cx="10012680" cy="1325563"/>
          </a:xfr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41120" y="1825625"/>
            <a:ext cx="10012680" cy="4351338"/>
          </a:xfrm>
        </p:spPr>
        <p:txBody>
          <a:bodyPr/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41120" cy="68580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000" y="180000"/>
            <a:ext cx="1428750" cy="1447800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 userDrawn="1"/>
        </p:nvSpPr>
        <p:spPr>
          <a:xfrm>
            <a:off x="8318499" y="6378942"/>
            <a:ext cx="3873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日本工学院八王子専門学校　７班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19916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510076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6492493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806607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137444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254073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84391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22833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7E8B9-32EF-4A27-9267-3E643500D73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08BB5-2679-4961-B41F-AB405EC176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0173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audio" Target="NULL" TargetMode="External"/><Relationship Id="rId7" Type="http://schemas.openxmlformats.org/officeDocument/2006/relationships/image" Target="../media/image4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9.png"/><Relationship Id="rId5" Type="http://schemas.openxmlformats.org/officeDocument/2006/relationships/slideLayout" Target="../slideLayouts/slideLayout2.xml"/><Relationship Id="rId4" Type="http://schemas.microsoft.com/office/2007/relationships/media" Target="../media/media3.mp3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gif"/><Relationship Id="rId10" Type="http://schemas.openxmlformats.org/officeDocument/2006/relationships/image" Target="../media/image50.gif"/><Relationship Id="rId4" Type="http://schemas.microsoft.com/office/2007/relationships/hdphoto" Target="../media/hdphoto8.wdp"/><Relationship Id="rId9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3" Type="http://schemas.openxmlformats.org/officeDocument/2006/relationships/image" Target="../media/image51.png"/><Relationship Id="rId7" Type="http://schemas.microsoft.com/office/2007/relationships/hdphoto" Target="../media/hdphoto10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microsoft.com/office/2007/relationships/hdphoto" Target="../media/hdphoto9.wdp"/><Relationship Id="rId9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openxmlformats.org/officeDocument/2006/relationships/image" Target="../media/image56.jpg"/><Relationship Id="rId7" Type="http://schemas.openxmlformats.org/officeDocument/2006/relationships/image" Target="../media/image59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58.png"/><Relationship Id="rId10" Type="http://schemas.openxmlformats.org/officeDocument/2006/relationships/image" Target="../media/image62.jpeg"/><Relationship Id="rId4" Type="http://schemas.openxmlformats.org/officeDocument/2006/relationships/image" Target="../media/image57.JPG"/><Relationship Id="rId9" Type="http://schemas.openxmlformats.org/officeDocument/2006/relationships/image" Target="../media/image6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microsoft.com/office/2007/relationships/hdphoto" Target="../media/hdphoto1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8.png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66.png"/><Relationship Id="rId7" Type="http://schemas.openxmlformats.org/officeDocument/2006/relationships/image" Target="../media/image69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38.png"/><Relationship Id="rId4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NULL" TargetMode="External"/><Relationship Id="rId7" Type="http://schemas.openxmlformats.org/officeDocument/2006/relationships/image" Target="../media/image4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0.png"/><Relationship Id="rId5" Type="http://schemas.openxmlformats.org/officeDocument/2006/relationships/slideLayout" Target="../slideLayouts/slideLayout2.xml"/><Relationship Id="rId4" Type="http://schemas.microsoft.com/office/2007/relationships/media" Target="../media/media3.mp3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microsoft.com/office/2007/relationships/hdphoto" Target="../media/hdphoto7.wdp"/><Relationship Id="rId7" Type="http://schemas.openxmlformats.org/officeDocument/2006/relationships/image" Target="../media/image7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79.png"/><Relationship Id="rId5" Type="http://schemas.openxmlformats.org/officeDocument/2006/relationships/image" Target="../media/image74.png"/><Relationship Id="rId10" Type="http://schemas.openxmlformats.org/officeDocument/2006/relationships/image" Target="../media/image71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89.gif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microsoft.com/office/2007/relationships/hdphoto" Target="../media/hdphoto13.wdp"/><Relationship Id="rId4" Type="http://schemas.openxmlformats.org/officeDocument/2006/relationships/image" Target="../media/image8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jpeg"/><Relationship Id="rId7" Type="http://schemas.openxmlformats.org/officeDocument/2006/relationships/image" Target="../media/image102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0.jpeg"/><Relationship Id="rId10" Type="http://schemas.openxmlformats.org/officeDocument/2006/relationships/image" Target="../media/image105.jpg"/><Relationship Id="rId4" Type="http://schemas.openxmlformats.org/officeDocument/2006/relationships/image" Target="../media/image99.jpeg"/><Relationship Id="rId9" Type="http://schemas.openxmlformats.org/officeDocument/2006/relationships/image" Target="../media/image104.jp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microsoft.com/office/2007/relationships/hdphoto" Target="../media/hdphoto16.wdp"/><Relationship Id="rId3" Type="http://schemas.microsoft.com/office/2007/relationships/hdphoto" Target="../media/hdphoto15.wdp"/><Relationship Id="rId7" Type="http://schemas.openxmlformats.org/officeDocument/2006/relationships/image" Target="../media/image108.png"/><Relationship Id="rId12" Type="http://schemas.openxmlformats.org/officeDocument/2006/relationships/image" Target="../media/image112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11" Type="http://schemas.openxmlformats.org/officeDocument/2006/relationships/image" Target="../media/image111.jpeg"/><Relationship Id="rId5" Type="http://schemas.openxmlformats.org/officeDocument/2006/relationships/image" Target="../media/image19.JPG"/><Relationship Id="rId10" Type="http://schemas.microsoft.com/office/2007/relationships/hdphoto" Target="../media/hdphoto2.wdp"/><Relationship Id="rId4" Type="http://schemas.openxmlformats.org/officeDocument/2006/relationships/image" Target="../media/image107.png"/><Relationship Id="rId9" Type="http://schemas.openxmlformats.org/officeDocument/2006/relationships/image" Target="../media/image1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g"/><Relationship Id="rId3" Type="http://schemas.microsoft.com/office/2007/relationships/hdphoto" Target="../media/hdphoto17.wdp"/><Relationship Id="rId7" Type="http://schemas.openxmlformats.org/officeDocument/2006/relationships/image" Target="../media/image120.jp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microsoft.com/office/2007/relationships/hdphoto" Target="../media/hdphoto18.wdp"/><Relationship Id="rId10" Type="http://schemas.openxmlformats.org/officeDocument/2006/relationships/image" Target="../media/image123.jpg"/><Relationship Id="rId4" Type="http://schemas.openxmlformats.org/officeDocument/2006/relationships/image" Target="../media/image118.png"/><Relationship Id="rId9" Type="http://schemas.openxmlformats.org/officeDocument/2006/relationships/image" Target="../media/image122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microsoft.com/office/2007/relationships/hdphoto" Target="../media/hdphoto20.wdp"/><Relationship Id="rId3" Type="http://schemas.openxmlformats.org/officeDocument/2006/relationships/image" Target="../media/image125.png"/><Relationship Id="rId7" Type="http://schemas.openxmlformats.org/officeDocument/2006/relationships/image" Target="../media/image128.png"/><Relationship Id="rId12" Type="http://schemas.openxmlformats.org/officeDocument/2006/relationships/image" Target="../media/image133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11" Type="http://schemas.openxmlformats.org/officeDocument/2006/relationships/image" Target="../media/image132.png"/><Relationship Id="rId5" Type="http://schemas.openxmlformats.org/officeDocument/2006/relationships/image" Target="../media/image127.png"/><Relationship Id="rId15" Type="http://schemas.microsoft.com/office/2007/relationships/hdphoto" Target="../media/hdphoto21.wdp"/><Relationship Id="rId10" Type="http://schemas.openxmlformats.org/officeDocument/2006/relationships/image" Target="../media/image131.png"/><Relationship Id="rId4" Type="http://schemas.openxmlformats.org/officeDocument/2006/relationships/image" Target="../media/image126.png"/><Relationship Id="rId9" Type="http://schemas.openxmlformats.org/officeDocument/2006/relationships/image" Target="../media/image130.png"/><Relationship Id="rId14" Type="http://schemas.openxmlformats.org/officeDocument/2006/relationships/image" Target="../media/image13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8.png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137.jpeg"/><Relationship Id="rId4" Type="http://schemas.openxmlformats.org/officeDocument/2006/relationships/image" Target="../media/image78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jpeg"/><Relationship Id="rId7" Type="http://schemas.openxmlformats.org/officeDocument/2006/relationships/image" Target="../media/image102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0.jpeg"/><Relationship Id="rId10" Type="http://schemas.openxmlformats.org/officeDocument/2006/relationships/image" Target="../media/image105.jpg"/><Relationship Id="rId4" Type="http://schemas.openxmlformats.org/officeDocument/2006/relationships/image" Target="../media/image99.jpeg"/><Relationship Id="rId9" Type="http://schemas.openxmlformats.org/officeDocument/2006/relationships/image" Target="../media/image104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hdphoto" Target="../media/hdphoto4.wdp"/><Relationship Id="rId7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6.JPG"/><Relationship Id="rId5" Type="http://schemas.microsoft.com/office/2007/relationships/hdphoto" Target="../media/hdphoto5.wdp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939544"/>
            <a:ext cx="9144000" cy="3357154"/>
          </a:xfrm>
        </p:spPr>
        <p:txBody>
          <a:bodyPr>
            <a:noAutofit/>
          </a:bodyPr>
          <a:lstStyle/>
          <a:p>
            <a:r>
              <a:rPr lang="ja-JP" altLang="en-US" sz="4800" b="1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～和</a:t>
            </a:r>
            <a:r>
              <a:rPr lang="ja-JP" altLang="en-US" sz="4800" b="1" dirty="0">
                <a:ln w="0"/>
                <a:effectLst>
                  <a:reflection blurRad="6350" stA="53000" endA="300" endPos="35500" dir="5400000" sy="-90000" algn="bl" rotWithShape="0"/>
                </a:effectLst>
              </a:rPr>
              <a:t>で輪を</a:t>
            </a:r>
            <a:r>
              <a:rPr lang="ja-JP" altLang="en-US" sz="4800" b="1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繋げる～</a:t>
            </a:r>
            <a:r>
              <a:rPr lang="en-US" altLang="ja-JP" sz="9600" b="1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/>
            </a:r>
            <a:br>
              <a:rPr lang="en-US" altLang="ja-JP" sz="9600" b="1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</a:br>
            <a:r>
              <a:rPr kumimoji="1" lang="ja-JP" altLang="en-US" sz="13800" b="1" dirty="0" err="1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わっしょい</a:t>
            </a:r>
            <a:r>
              <a:rPr kumimoji="1" lang="en-US" altLang="ja-JP" sz="4800" b="1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/>
            </a:r>
            <a:br>
              <a:rPr kumimoji="1" lang="en-US" altLang="ja-JP" sz="4800" b="1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</a:br>
            <a:endParaRPr kumimoji="1" lang="ja-JP" altLang="en-US" sz="4800" b="1" dirty="0">
              <a:ln w="0"/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76215"/>
            <a:ext cx="9144000" cy="1655762"/>
          </a:xfrm>
        </p:spPr>
        <p:txBody>
          <a:bodyPr/>
          <a:lstStyle/>
          <a:p>
            <a:r>
              <a:rPr kumimoji="1" lang="ja-JP" altLang="en-US" dirty="0" smtClean="0"/>
              <a:t>日本工学院八王子専門学校　</a:t>
            </a:r>
            <a:endParaRPr kumimoji="1" lang="en-US" altLang="ja-JP" dirty="0" smtClean="0"/>
          </a:p>
          <a:p>
            <a:r>
              <a:rPr lang="ja-JP" altLang="en-US" dirty="0" smtClean="0"/>
              <a:t>大山祐弥　　右田悠策　　岡本翼　　金子春佳　　村野愛美</a:t>
            </a:r>
            <a:endParaRPr kumimoji="1" lang="ja-JP" altLang="en-US" dirty="0"/>
          </a:p>
        </p:txBody>
      </p:sp>
      <p:pic>
        <p:nvPicPr>
          <p:cNvPr id="4" name="コンテンツ プレースホルダー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11"/>
          <a:stretch/>
        </p:blipFill>
        <p:spPr>
          <a:xfrm>
            <a:off x="6990935" y="4647701"/>
            <a:ext cx="1201685" cy="1671596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5"/>
          <a:stretch/>
        </p:blipFill>
        <p:spPr>
          <a:xfrm>
            <a:off x="8478313" y="4650023"/>
            <a:ext cx="1188202" cy="168504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85"/>
          <a:stretch/>
        </p:blipFill>
        <p:spPr>
          <a:xfrm>
            <a:off x="2286753" y="4650023"/>
            <a:ext cx="1208425" cy="168504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02"/>
          <a:stretch/>
        </p:blipFill>
        <p:spPr>
          <a:xfrm>
            <a:off x="5440061" y="4650023"/>
            <a:ext cx="1233407" cy="1685042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6" r="25793"/>
          <a:stretch/>
        </p:blipFill>
        <p:spPr>
          <a:xfrm>
            <a:off x="3789740" y="4706016"/>
            <a:ext cx="1328903" cy="169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0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5" r="19686" b="14709"/>
          <a:stretch/>
        </p:blipFill>
        <p:spPr>
          <a:xfrm>
            <a:off x="9075911" y="1795668"/>
            <a:ext cx="2750280" cy="3286539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/>
          <a:srcRect t="7670" b="35478"/>
          <a:stretch/>
        </p:blipFill>
        <p:spPr>
          <a:xfrm flipH="1">
            <a:off x="1384886" y="2077182"/>
            <a:ext cx="3781378" cy="2987386"/>
          </a:xfrm>
          <a:prstGeom prst="rect">
            <a:avLst/>
          </a:prstGeom>
        </p:spPr>
      </p:pic>
      <p:sp>
        <p:nvSpPr>
          <p:cNvPr id="8" name="円形吹き出し 7"/>
          <p:cNvSpPr/>
          <p:nvPr/>
        </p:nvSpPr>
        <p:spPr>
          <a:xfrm>
            <a:off x="4486490" y="150988"/>
            <a:ext cx="4585252" cy="2027582"/>
          </a:xfrm>
          <a:prstGeom prst="wedgeEllipseCallout">
            <a:avLst>
              <a:gd name="adj1" fmla="val -38752"/>
              <a:gd name="adj2" fmla="val 59232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 dirty="0" smtClean="0">
                <a:solidFill>
                  <a:schemeClr val="tx1"/>
                </a:solidFill>
              </a:rPr>
              <a:t>お</a:t>
            </a:r>
            <a:r>
              <a:rPr lang="ja-JP" altLang="en-US" sz="3200" b="1" dirty="0">
                <a:solidFill>
                  <a:schemeClr val="tx1"/>
                </a:solidFill>
              </a:rPr>
              <a:t>祭</a:t>
            </a:r>
            <a:r>
              <a:rPr lang="ja-JP" altLang="en-US" sz="3200" b="1" dirty="0" smtClean="0">
                <a:solidFill>
                  <a:schemeClr val="tx1"/>
                </a:solidFill>
              </a:rPr>
              <a:t>りの困りごとありますか？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10" name="円形吹き出し 9"/>
          <p:cNvSpPr/>
          <p:nvPr/>
        </p:nvSpPr>
        <p:spPr>
          <a:xfrm>
            <a:off x="4486490" y="4510953"/>
            <a:ext cx="4585252" cy="2027582"/>
          </a:xfrm>
          <a:prstGeom prst="wedgeEllipseCallout">
            <a:avLst>
              <a:gd name="adj1" fmla="val 45930"/>
              <a:gd name="adj2" fmla="val -56454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 dirty="0" smtClean="0">
                <a:solidFill>
                  <a:schemeClr val="tx1"/>
                </a:solidFill>
              </a:rPr>
              <a:t>人手不足だよ</a:t>
            </a:r>
            <a:r>
              <a:rPr lang="en-US" altLang="ja-JP" sz="3200" b="1" dirty="0" smtClean="0">
                <a:solidFill>
                  <a:schemeClr val="tx1"/>
                </a:solidFill>
              </a:rPr>
              <a:t>…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3" t="-336" r="17208" b="15831"/>
          <a:stretch/>
        </p:blipFill>
        <p:spPr>
          <a:xfrm>
            <a:off x="9218273" y="1795668"/>
            <a:ext cx="2796209" cy="332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257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20" y="1612724"/>
            <a:ext cx="3352800" cy="264795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4"/>
          <a:stretch/>
        </p:blipFill>
        <p:spPr>
          <a:xfrm>
            <a:off x="8407046" y="1615534"/>
            <a:ext cx="3557427" cy="458132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あきる野市に必要なこと（解決策）</a:t>
            </a:r>
            <a:endParaRPr kumimoji="1" lang="ja-JP" altLang="en-US" dirty="0"/>
          </a:p>
        </p:txBody>
      </p:sp>
      <p:sp>
        <p:nvSpPr>
          <p:cNvPr id="7" name="右矢印 6"/>
          <p:cNvSpPr/>
          <p:nvPr/>
        </p:nvSpPr>
        <p:spPr>
          <a:xfrm>
            <a:off x="4847103" y="1840873"/>
            <a:ext cx="3559943" cy="413064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65" r="48667"/>
          <a:stretch/>
        </p:blipFill>
        <p:spPr>
          <a:xfrm>
            <a:off x="1813912" y="3351431"/>
            <a:ext cx="2183321" cy="304852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799903" y="2936699"/>
            <a:ext cx="30951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3200" b="1" dirty="0" smtClean="0"/>
              <a:t>ポスター</a:t>
            </a:r>
            <a:endParaRPr kumimoji="1" lang="en-US" altLang="ja-JP" sz="3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 sz="3200" b="1" dirty="0" smtClean="0"/>
              <a:t>ＳＮＳ</a:t>
            </a:r>
            <a:endParaRPr lang="en-US" altLang="ja-JP" sz="3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3200" b="1" dirty="0" smtClean="0"/>
              <a:t>ＷＥＢサイト</a:t>
            </a:r>
            <a:endParaRPr kumimoji="1" lang="en-US" altLang="ja-JP" sz="3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3200" b="1" dirty="0" smtClean="0"/>
              <a:t>学校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4367115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1120" y="428844"/>
            <a:ext cx="7137400" cy="777209"/>
          </a:xfrm>
        </p:spPr>
        <p:txBody>
          <a:bodyPr/>
          <a:lstStyle/>
          <a:p>
            <a:r>
              <a:rPr kumimoji="1" lang="ja-JP" altLang="en-US" dirty="0" smtClean="0"/>
              <a:t>ターゲット詳細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sz="3200" b="1" dirty="0" smtClean="0"/>
              <a:t>名前　：　</a:t>
            </a:r>
            <a:r>
              <a:rPr lang="ja-JP" altLang="en-US" sz="3200" b="1" dirty="0" smtClean="0"/>
              <a:t>たつひ</a:t>
            </a:r>
            <a:r>
              <a:rPr lang="ja-JP" altLang="en-US" sz="3200" b="1" dirty="0"/>
              <a:t>こ</a:t>
            </a:r>
            <a:r>
              <a:rPr kumimoji="1" lang="ja-JP" altLang="en-US" sz="3200" b="1" dirty="0" smtClean="0"/>
              <a:t>　</a:t>
            </a:r>
            <a:endParaRPr kumimoji="1" lang="en-US" altLang="ja-JP" sz="3200" b="1" dirty="0" smtClean="0"/>
          </a:p>
          <a:p>
            <a:pPr marL="0" indent="0">
              <a:buNone/>
            </a:pPr>
            <a:r>
              <a:rPr lang="ja-JP" altLang="en-US" sz="3200" b="1" dirty="0" smtClean="0"/>
              <a:t>国籍　：</a:t>
            </a:r>
            <a:r>
              <a:rPr lang="ja-JP" altLang="en-US" sz="3200" b="1" dirty="0"/>
              <a:t>　</a:t>
            </a:r>
            <a:r>
              <a:rPr lang="ja-JP" altLang="en-US" sz="3200" b="1" dirty="0" smtClean="0"/>
              <a:t>日本</a:t>
            </a:r>
            <a:endParaRPr kumimoji="1" lang="en-US" altLang="ja-JP" sz="3200" b="1" dirty="0" smtClean="0"/>
          </a:p>
          <a:p>
            <a:pPr marL="0" indent="0">
              <a:buNone/>
            </a:pPr>
            <a:r>
              <a:rPr lang="ja-JP" altLang="en-US" sz="3200" b="1" dirty="0" smtClean="0"/>
              <a:t>年齢　：　</a:t>
            </a:r>
            <a:r>
              <a:rPr lang="en-US" altLang="ja-JP" sz="3200" b="1" dirty="0"/>
              <a:t>20</a:t>
            </a:r>
            <a:r>
              <a:rPr lang="ja-JP" altLang="en-US" sz="3200" b="1" dirty="0" smtClean="0"/>
              <a:t>才</a:t>
            </a:r>
            <a:endParaRPr lang="en-US" altLang="ja-JP" sz="3200" b="1" dirty="0" smtClean="0"/>
          </a:p>
          <a:p>
            <a:pPr marL="0" indent="0">
              <a:buNone/>
            </a:pPr>
            <a:r>
              <a:rPr kumimoji="1" lang="ja-JP" altLang="en-US" sz="3200" b="1" dirty="0" smtClean="0"/>
              <a:t>血液型 ： </a:t>
            </a:r>
            <a:r>
              <a:rPr kumimoji="1" lang="en-US" altLang="ja-JP" sz="3200" b="1" dirty="0" smtClean="0"/>
              <a:t>A</a:t>
            </a:r>
            <a:r>
              <a:rPr kumimoji="1" lang="ja-JP" altLang="en-US" sz="3200" b="1" dirty="0" smtClean="0"/>
              <a:t>型</a:t>
            </a:r>
            <a:endParaRPr kumimoji="1" lang="en-US" altLang="ja-JP" sz="3200" b="1" dirty="0" smtClean="0"/>
          </a:p>
          <a:p>
            <a:pPr marL="0" indent="0">
              <a:buNone/>
            </a:pPr>
            <a:r>
              <a:rPr lang="ja-JP" altLang="en-US" sz="3200" b="1" dirty="0" smtClean="0"/>
              <a:t>身長・体重 ： １７２</a:t>
            </a:r>
            <a:r>
              <a:rPr lang="en-US" altLang="ja-JP" sz="3200" b="1" dirty="0" smtClean="0"/>
              <a:t>cm</a:t>
            </a:r>
            <a:r>
              <a:rPr lang="ja-JP" altLang="en-US" sz="3200" b="1" dirty="0" smtClean="0"/>
              <a:t> ６０</a:t>
            </a:r>
            <a:r>
              <a:rPr lang="en-US" altLang="ja-JP" sz="3200" b="1" dirty="0" smtClean="0"/>
              <a:t>kg</a:t>
            </a:r>
          </a:p>
          <a:p>
            <a:pPr marL="0" indent="0">
              <a:buNone/>
            </a:pPr>
            <a:r>
              <a:rPr lang="ja-JP" altLang="en-US" sz="3200" b="1" dirty="0" smtClean="0"/>
              <a:t>趣味・イベントに参加</a:t>
            </a:r>
            <a:endParaRPr lang="en-US" altLang="ja-JP" sz="3200" b="1" dirty="0" smtClean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3"/>
          <a:stretch/>
        </p:blipFill>
        <p:spPr>
          <a:xfrm>
            <a:off x="6618276" y="525016"/>
            <a:ext cx="3923449" cy="565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57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1120" y="428844"/>
            <a:ext cx="7137400" cy="777209"/>
          </a:xfrm>
        </p:spPr>
        <p:txBody>
          <a:bodyPr/>
          <a:lstStyle/>
          <a:p>
            <a:r>
              <a:rPr kumimoji="1" lang="ja-JP" altLang="en-US" dirty="0" smtClean="0"/>
              <a:t>ターゲット詳細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sz="3200" b="1" dirty="0" smtClean="0"/>
              <a:t>名前　：　</a:t>
            </a:r>
            <a:r>
              <a:rPr lang="ja-JP" altLang="en-US" sz="3200" b="1" dirty="0" smtClean="0"/>
              <a:t>チャイ</a:t>
            </a:r>
            <a:r>
              <a:rPr kumimoji="1" lang="ja-JP" altLang="en-US" sz="3200" b="1" dirty="0" smtClean="0"/>
              <a:t>　</a:t>
            </a:r>
            <a:endParaRPr kumimoji="1" lang="en-US" altLang="ja-JP" sz="3200" b="1" dirty="0" smtClean="0"/>
          </a:p>
          <a:p>
            <a:pPr marL="0" indent="0">
              <a:buNone/>
            </a:pPr>
            <a:r>
              <a:rPr lang="ja-JP" altLang="en-US" sz="3200" b="1" dirty="0" smtClean="0"/>
              <a:t>国籍　：　タイ</a:t>
            </a:r>
            <a:endParaRPr kumimoji="1" lang="en-US" altLang="ja-JP" sz="3200" b="1" dirty="0" smtClean="0"/>
          </a:p>
          <a:p>
            <a:pPr marL="0" indent="0">
              <a:buNone/>
            </a:pPr>
            <a:r>
              <a:rPr lang="ja-JP" altLang="en-US" sz="3200" b="1" dirty="0" smtClean="0"/>
              <a:t>年齢　：　</a:t>
            </a:r>
            <a:r>
              <a:rPr lang="en-US" altLang="ja-JP" sz="3200" b="1" dirty="0"/>
              <a:t>20</a:t>
            </a:r>
            <a:r>
              <a:rPr lang="ja-JP" altLang="en-US" sz="3200" b="1" dirty="0" smtClean="0"/>
              <a:t>才</a:t>
            </a:r>
            <a:endParaRPr lang="en-US" altLang="ja-JP" sz="3200" b="1" dirty="0" smtClean="0"/>
          </a:p>
          <a:p>
            <a:pPr marL="0" indent="0">
              <a:buNone/>
            </a:pPr>
            <a:r>
              <a:rPr kumimoji="1" lang="ja-JP" altLang="en-US" sz="3200" b="1" dirty="0" smtClean="0"/>
              <a:t>血液型 ： </a:t>
            </a:r>
            <a:r>
              <a:rPr kumimoji="1" lang="en-US" altLang="ja-JP" sz="3200" b="1" dirty="0" smtClean="0"/>
              <a:t>A</a:t>
            </a:r>
            <a:r>
              <a:rPr kumimoji="1" lang="ja-JP" altLang="en-US" sz="3200" b="1" dirty="0" smtClean="0"/>
              <a:t>型</a:t>
            </a:r>
            <a:endParaRPr kumimoji="1" lang="en-US" altLang="ja-JP" sz="3200" b="1" dirty="0" smtClean="0"/>
          </a:p>
          <a:p>
            <a:pPr marL="0" indent="0">
              <a:buNone/>
            </a:pPr>
            <a:r>
              <a:rPr lang="ja-JP" altLang="en-US" sz="3200" b="1" dirty="0" smtClean="0"/>
              <a:t>身長・体重 ： １９１</a:t>
            </a:r>
            <a:r>
              <a:rPr lang="en-US" altLang="ja-JP" sz="3200" b="1" dirty="0" smtClean="0"/>
              <a:t>cm</a:t>
            </a:r>
            <a:r>
              <a:rPr lang="ja-JP" altLang="en-US" sz="3200" b="1" dirty="0" smtClean="0"/>
              <a:t> ８５</a:t>
            </a:r>
            <a:r>
              <a:rPr lang="en-US" altLang="ja-JP" sz="3200" b="1" dirty="0" smtClean="0"/>
              <a:t>kg</a:t>
            </a:r>
          </a:p>
          <a:p>
            <a:pPr marL="0" indent="0">
              <a:buNone/>
            </a:pPr>
            <a:r>
              <a:rPr lang="ja-JP" altLang="en-US" sz="3200" b="1" dirty="0" smtClean="0"/>
              <a:t>趣味・日本のテレビ番組が好き</a:t>
            </a:r>
            <a:endParaRPr lang="en-US" altLang="ja-JP" sz="3200" b="1" dirty="0" smtClean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60"/>
          <a:stretch/>
        </p:blipFill>
        <p:spPr>
          <a:xfrm>
            <a:off x="6994104" y="731520"/>
            <a:ext cx="3815912" cy="544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45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5043" y="837972"/>
            <a:ext cx="3920068" cy="5413493"/>
          </a:xfrm>
          <a:prstGeom prst="rect">
            <a:avLst/>
          </a:prstGeom>
        </p:spPr>
      </p:pic>
      <p:pic>
        <p:nvPicPr>
          <p:cNvPr id="6" name="Cell_Phone-Hardware01-cl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65107" y="2651760"/>
            <a:ext cx="1356360" cy="135636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5145111" y="1967363"/>
            <a:ext cx="285572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9900" dirty="0"/>
              <a:t>📞</a:t>
            </a:r>
            <a:endParaRPr kumimoji="1" lang="ja-JP" altLang="en-US" sz="19900" dirty="0"/>
          </a:p>
        </p:txBody>
      </p:sp>
      <p:pic>
        <p:nvPicPr>
          <p:cNvPr id="9" name="Cell_Phone-Ringtone02-1L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2815.714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65107" y="1414913"/>
            <a:ext cx="1104900" cy="11049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35074" y="837972"/>
            <a:ext cx="3816427" cy="544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211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23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ツアー紹介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037" y="2090057"/>
            <a:ext cx="4633342" cy="3951969"/>
          </a:xfrm>
          <a:prstGeom prst="rect">
            <a:avLst/>
          </a:prstGeom>
        </p:spPr>
      </p:pic>
      <p:sp>
        <p:nvSpPr>
          <p:cNvPr id="6" name="山形 5"/>
          <p:cNvSpPr/>
          <p:nvPr/>
        </p:nvSpPr>
        <p:spPr>
          <a:xfrm>
            <a:off x="6103137" y="3544579"/>
            <a:ext cx="910078" cy="1042923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5129348" y="1306286"/>
            <a:ext cx="2857656" cy="17728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ツアーを知る</a:t>
            </a:r>
            <a:endParaRPr kumimoji="1" lang="ja-JP" altLang="en-US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19"/>
          <a:stretch/>
        </p:blipFill>
        <p:spPr>
          <a:xfrm>
            <a:off x="1782252" y="1306286"/>
            <a:ext cx="3249432" cy="473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80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32E16-B873-476D-B728-D96DD4CAFBB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2"/>
          <a:srcRect b="85496"/>
          <a:stretch/>
        </p:blipFill>
        <p:spPr>
          <a:xfrm>
            <a:off x="-1057" y="35683"/>
            <a:ext cx="12193057" cy="99390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6627337" y="321670"/>
            <a:ext cx="1464898" cy="193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756126" y="301805"/>
            <a:ext cx="1464898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900" dirty="0" smtClean="0">
                <a:solidFill>
                  <a:prstClr val="black"/>
                </a:solidFill>
              </a:rPr>
              <a:t>お祭り“わっしょい”</a:t>
            </a:r>
            <a:r>
              <a:rPr lang="ja-JP" altLang="en-US" sz="900" dirty="0">
                <a:solidFill>
                  <a:prstClr val="black"/>
                </a:solidFill>
              </a:rPr>
              <a:t>ツア</a:t>
            </a:r>
            <a:r>
              <a:rPr lang="ja-JP" altLang="en-US" sz="900" dirty="0" smtClean="0">
                <a:solidFill>
                  <a:prstClr val="black"/>
                </a:solidFill>
              </a:rPr>
              <a:t>ー</a:t>
            </a:r>
            <a:endParaRPr lang="ja-JP" altLang="en-US" sz="900" dirty="0">
              <a:solidFill>
                <a:prstClr val="black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69700" y="332196"/>
            <a:ext cx="4232443" cy="161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26356" y="278000"/>
            <a:ext cx="4319129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solidFill>
                  <a:prstClr val="black"/>
                </a:solidFill>
              </a:rPr>
              <a:t>https://</a:t>
            </a:r>
            <a:r>
              <a:rPr lang="en-US" altLang="ja-JP" sz="1100" dirty="0" smtClean="0">
                <a:solidFill>
                  <a:prstClr val="black"/>
                </a:solidFill>
              </a:rPr>
              <a:t>www.maturicoop.co.jp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-1057" y="1049456"/>
            <a:ext cx="12193057" cy="222177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400" dirty="0" err="1" smtClean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わっしょい</a:t>
            </a:r>
            <a:endParaRPr lang="en-US" altLang="ja-JP" sz="4400" dirty="0" smtClean="0">
              <a:solidFill>
                <a:prstClr val="white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dirty="0" smtClean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～和で輪を繋ぐ～　</a:t>
            </a:r>
            <a:endParaRPr lang="ja-JP" altLang="en-US" dirty="0">
              <a:solidFill>
                <a:prstClr val="white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pic>
        <p:nvPicPr>
          <p:cNvPr id="44" name="図 4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28" b="100000" l="4163" r="95005">
                        <a14:foregroundMark x1="54764" y1="18083" x2="54764" y2="18083"/>
                        <a14:foregroundMark x1="55689" y1="16004" x2="55689" y2="16004"/>
                        <a14:foregroundMark x1="41536" y1="18535" x2="41536" y2="18535"/>
                        <a14:foregroundMark x1="45698" y1="16727" x2="45698" y2="16727"/>
                        <a14:foregroundMark x1="30342" y1="24231" x2="30342" y2="24231"/>
                        <a14:foregroundMark x1="26364" y1="27125" x2="26364" y2="27125"/>
                        <a14:foregroundMark x1="15171" y1="35714" x2="15171" y2="35714"/>
                        <a14:foregroundMark x1="11193" y1="46293" x2="11193" y2="46293"/>
                        <a14:foregroundMark x1="10083" y1="50090" x2="10083" y2="50090"/>
                        <a14:foregroundMark x1="7956" y1="60127" x2="7956" y2="60127"/>
                        <a14:foregroundMark x1="8973" y1="63291" x2="8973" y2="63291"/>
                        <a14:foregroundMark x1="10083" y1="67179" x2="10083" y2="67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572" y="1255382"/>
            <a:ext cx="1698055" cy="1737326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462" y="3483144"/>
            <a:ext cx="1584000" cy="974233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" t="2451" r="1638" b="2926"/>
          <a:stretch/>
        </p:blipFill>
        <p:spPr>
          <a:xfrm>
            <a:off x="2838205" y="3477160"/>
            <a:ext cx="1584000" cy="980217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965" y="4977016"/>
            <a:ext cx="1574297" cy="985413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521" y="4982318"/>
            <a:ext cx="1588939" cy="980111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1" b="18043"/>
          <a:stretch/>
        </p:blipFill>
        <p:spPr>
          <a:xfrm>
            <a:off x="7936719" y="3477160"/>
            <a:ext cx="1584000" cy="9742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4" name="テキスト ボックス 33"/>
          <p:cNvSpPr txBox="1"/>
          <p:nvPr/>
        </p:nvSpPr>
        <p:spPr>
          <a:xfrm>
            <a:off x="2371792" y="4543053"/>
            <a:ext cx="2507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prstClr val="black"/>
                </a:solidFill>
              </a:rPr>
              <a:t>日本語</a:t>
            </a: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2326058" y="6029667"/>
            <a:ext cx="2507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prstClr val="black"/>
                </a:solidFill>
              </a:rPr>
              <a:t>中国語</a:t>
            </a: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480008" y="6004738"/>
            <a:ext cx="2507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err="1">
                <a:solidFill>
                  <a:prstClr val="black"/>
                </a:solidFill>
              </a:rPr>
              <a:t>Việt</a:t>
            </a:r>
            <a:r>
              <a:rPr lang="en-US" altLang="ja-JP" dirty="0">
                <a:solidFill>
                  <a:prstClr val="black"/>
                </a:solidFill>
              </a:rPr>
              <a:t> Nam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4833180" y="5983501"/>
            <a:ext cx="2507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altLang="ja-JP" sz="2400" dirty="0">
                <a:solidFill>
                  <a:prstClr val="black"/>
                </a:solidFill>
              </a:rPr>
              <a:t>ไทย</a:t>
            </a:r>
            <a:endParaRPr lang="ja-JP" altLang="en-US" sz="2400" dirty="0">
              <a:solidFill>
                <a:prstClr val="black"/>
              </a:solidFill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7480008" y="4549522"/>
            <a:ext cx="2507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prstClr val="black"/>
                </a:solidFill>
              </a:rPr>
              <a:t>한국어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833180" y="4547796"/>
            <a:ext cx="2507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solidFill>
                  <a:prstClr val="black"/>
                </a:solidFill>
              </a:rPr>
              <a:t>ENGLISH</a:t>
            </a:r>
            <a:endParaRPr lang="ja-JP" altLang="en-US" dirty="0">
              <a:solidFill>
                <a:prstClr val="black"/>
              </a:solidFill>
            </a:endParaRPr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719" y="4982318"/>
            <a:ext cx="1584000" cy="102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40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32E16-B873-476D-B728-D96DD4CAFBB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2"/>
          <a:srcRect b="85496"/>
          <a:stretch/>
        </p:blipFill>
        <p:spPr>
          <a:xfrm>
            <a:off x="-1057" y="35683"/>
            <a:ext cx="12193057" cy="99390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6627337" y="321670"/>
            <a:ext cx="1464898" cy="193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756126" y="301805"/>
            <a:ext cx="1464898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900" dirty="0" smtClean="0">
                <a:solidFill>
                  <a:prstClr val="black"/>
                </a:solidFill>
              </a:rPr>
              <a:t>お祭り“わっしょい”</a:t>
            </a:r>
            <a:r>
              <a:rPr lang="ja-JP" altLang="en-US" sz="900" dirty="0">
                <a:solidFill>
                  <a:prstClr val="black"/>
                </a:solidFill>
              </a:rPr>
              <a:t>ツア</a:t>
            </a:r>
            <a:r>
              <a:rPr lang="ja-JP" altLang="en-US" sz="900" dirty="0" smtClean="0">
                <a:solidFill>
                  <a:prstClr val="black"/>
                </a:solidFill>
              </a:rPr>
              <a:t>ー</a:t>
            </a:r>
            <a:endParaRPr lang="ja-JP" altLang="en-US" sz="900" dirty="0">
              <a:solidFill>
                <a:prstClr val="black"/>
              </a:solidFill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46" y="2023780"/>
            <a:ext cx="2345590" cy="322584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669700" y="332196"/>
            <a:ext cx="4232443" cy="161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26356" y="278000"/>
            <a:ext cx="4319129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solidFill>
                  <a:prstClr val="black"/>
                </a:solidFill>
              </a:rPr>
              <a:t>https://</a:t>
            </a:r>
            <a:r>
              <a:rPr lang="en-US" altLang="ja-JP" sz="1100" dirty="0" smtClean="0">
                <a:solidFill>
                  <a:prstClr val="black"/>
                </a:solidFill>
              </a:rPr>
              <a:t>www.maturicoop.co.jp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-1057" y="1049456"/>
            <a:ext cx="12193057" cy="97432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400" dirty="0" err="1" smtClean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わっしょい</a:t>
            </a:r>
            <a:r>
              <a:rPr lang="en-US" altLang="ja-JP" sz="4400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	</a:t>
            </a:r>
            <a:r>
              <a:rPr lang="en-US" altLang="ja-JP" sz="3200" dirty="0" smtClean="0">
                <a:solidFill>
                  <a:prstClr val="white"/>
                </a:solidFill>
              </a:rPr>
              <a:t>	</a:t>
            </a:r>
          </a:p>
          <a:p>
            <a:r>
              <a:rPr lang="ja-JP" altLang="en-US" dirty="0" smtClean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　　～和で輪を繋ぐ～　</a:t>
            </a:r>
            <a:endParaRPr lang="ja-JP" altLang="en-US" dirty="0">
              <a:solidFill>
                <a:prstClr val="white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64727" y="2141276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会社概要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164728" y="2748168"/>
            <a:ext cx="2016223" cy="61191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ごあいさつ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164729" y="3346087"/>
            <a:ext cx="2016223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サービス紹介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164730" y="3938354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求人情報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164730" y="4556540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お問い合せ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9368238" y="1172727"/>
            <a:ext cx="1227924" cy="59634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ホーム</a:t>
            </a:r>
            <a:endParaRPr kumimoji="1" lang="ja-JP" altLang="en-US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10702344" y="1161779"/>
            <a:ext cx="1406987" cy="59634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サイト</a:t>
            </a:r>
            <a:endParaRPr kumimoji="1" lang="en-US" altLang="ja-JP" dirty="0" smtClean="0"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kumimoji="1" lang="ja-JP" altLang="en-US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マップ</a:t>
            </a:r>
            <a:endParaRPr kumimoji="1" lang="ja-JP" altLang="en-US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pic>
        <p:nvPicPr>
          <p:cNvPr id="44" name="図 4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28" b="100000" l="4163" r="95005">
                        <a14:foregroundMark x1="54764" y1="18083" x2="54764" y2="18083"/>
                        <a14:foregroundMark x1="55689" y1="16004" x2="55689" y2="16004"/>
                        <a14:foregroundMark x1="41536" y1="18535" x2="41536" y2="18535"/>
                        <a14:foregroundMark x1="45698" y1="16727" x2="45698" y2="16727"/>
                        <a14:foregroundMark x1="30342" y1="24231" x2="30342" y2="24231"/>
                        <a14:foregroundMark x1="26364" y1="27125" x2="26364" y2="27125"/>
                        <a14:foregroundMark x1="15171" y1="35714" x2="15171" y2="35714"/>
                        <a14:foregroundMark x1="11193" y1="46293" x2="11193" y2="46293"/>
                        <a14:foregroundMark x1="10083" y1="50090" x2="10083" y2="50090"/>
                        <a14:foregroundMark x1="7956" y1="60127" x2="7956" y2="60127"/>
                        <a14:foregroundMark x1="8973" y1="63291" x2="8973" y2="63291"/>
                        <a14:foregroundMark x1="10083" y1="67179" x2="10083" y2="67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517" y="990310"/>
            <a:ext cx="1010109" cy="1033470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795" y="2450369"/>
            <a:ext cx="4010645" cy="2799251"/>
          </a:xfrm>
          <a:prstGeom prst="rect">
            <a:avLst/>
          </a:prstGeom>
        </p:spPr>
      </p:pic>
      <p:sp>
        <p:nvSpPr>
          <p:cNvPr id="50" name="角丸四角形 49"/>
          <p:cNvSpPr/>
          <p:nvPr/>
        </p:nvSpPr>
        <p:spPr>
          <a:xfrm>
            <a:off x="9180388" y="5454413"/>
            <a:ext cx="2527852" cy="510806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予約</a:t>
            </a:r>
            <a:endParaRPr kumimoji="1" lang="ja-JP" altLang="en-US" sz="2400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2897409" y="4495610"/>
            <a:ext cx="4792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/>
              <a:t>お祭りで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日本</a:t>
            </a:r>
            <a:r>
              <a:rPr kumimoji="1" lang="ja-JP" altLang="en-US" sz="2800" dirty="0" smtClean="0"/>
              <a:t>を救おう！！</a:t>
            </a:r>
            <a:endParaRPr kumimoji="1" lang="ja-JP" altLang="en-US" sz="2800" dirty="0"/>
          </a:p>
        </p:txBody>
      </p:sp>
      <p:sp>
        <p:nvSpPr>
          <p:cNvPr id="48" name="角丸四角形 47"/>
          <p:cNvSpPr/>
          <p:nvPr/>
        </p:nvSpPr>
        <p:spPr>
          <a:xfrm>
            <a:off x="2345635" y="5174726"/>
            <a:ext cx="5875389" cy="532909"/>
          </a:xfrm>
          <a:prstGeom prst="round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4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　お知らせ</a:t>
            </a:r>
            <a:endParaRPr kumimoji="1" lang="ja-JP" altLang="en-US" sz="2400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pic>
        <p:nvPicPr>
          <p:cNvPr id="49" name="図 4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0388" y="5471691"/>
            <a:ext cx="377425" cy="476250"/>
          </a:xfrm>
          <a:prstGeom prst="rect">
            <a:avLst/>
          </a:prstGeom>
        </p:spPr>
      </p:pic>
      <p:pic>
        <p:nvPicPr>
          <p:cNvPr id="72" name="図 7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635" y="2023780"/>
            <a:ext cx="5791160" cy="2417064"/>
          </a:xfrm>
          <a:prstGeom prst="rect">
            <a:avLst/>
          </a:prstGeom>
        </p:spPr>
      </p:pic>
      <p:sp>
        <p:nvSpPr>
          <p:cNvPr id="73" name="角丸四角形 72"/>
          <p:cNvSpPr/>
          <p:nvPr/>
        </p:nvSpPr>
        <p:spPr>
          <a:xfrm>
            <a:off x="2357282" y="5176117"/>
            <a:ext cx="164686" cy="53151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75000"/>
                  <a:tint val="66000"/>
                  <a:satMod val="160000"/>
                </a:schemeClr>
              </a:gs>
              <a:gs pos="50000">
                <a:schemeClr val="accent1">
                  <a:lumMod val="75000"/>
                  <a:tint val="44500"/>
                  <a:satMod val="160000"/>
                </a:schemeClr>
              </a:gs>
              <a:gs pos="100000">
                <a:schemeClr val="accent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2345632" y="6282993"/>
            <a:ext cx="5875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2016.12.1      </a:t>
            </a:r>
            <a:r>
              <a:rPr kumimoji="1" lang="ja-JP" altLang="en-US" b="1" dirty="0" smtClean="0"/>
              <a:t>「</a:t>
            </a:r>
            <a:r>
              <a:rPr lang="ja-JP" altLang="en-US" b="1" dirty="0" smtClean="0"/>
              <a:t>山・鉾・屋台行事</a:t>
            </a:r>
            <a:r>
              <a:rPr kumimoji="1" lang="ja-JP" altLang="en-US" b="1" dirty="0" smtClean="0"/>
              <a:t>」が無形文化遺産に登録</a:t>
            </a:r>
            <a:r>
              <a:rPr kumimoji="1" lang="en-US" altLang="ja-JP" b="1" dirty="0" smtClean="0"/>
              <a:t>     </a:t>
            </a:r>
            <a:endParaRPr kumimoji="1" lang="ja-JP" altLang="en-US" b="1" dirty="0"/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2345632" y="5854612"/>
            <a:ext cx="5875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mtClean="0"/>
              <a:t>2017.1.7    </a:t>
            </a:r>
            <a:r>
              <a:rPr lang="ja-JP" altLang="en-US" b="1" smtClean="0"/>
              <a:t>ふるさと祭り東京２０１７開催</a:t>
            </a:r>
            <a:r>
              <a:rPr kumimoji="1" lang="en-US" altLang="ja-JP" b="1" smtClean="0"/>
              <a:t>     </a:t>
            </a:r>
            <a:endParaRPr kumimoji="1" lang="ja-JP" altLang="en-US" b="1" dirty="0"/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588726" y="5474736"/>
            <a:ext cx="1192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/>
              <a:t>新着情報</a:t>
            </a:r>
            <a:endParaRPr kumimoji="1" lang="ja-JP" altLang="en-US" b="1" dirty="0"/>
          </a:p>
        </p:txBody>
      </p:sp>
      <p:pic>
        <p:nvPicPr>
          <p:cNvPr id="78" name="図 7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29" y="5898014"/>
            <a:ext cx="1981715" cy="95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16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32E16-B873-476D-B728-D96DD4CAFBB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2"/>
          <a:srcRect b="85496"/>
          <a:stretch/>
        </p:blipFill>
        <p:spPr>
          <a:xfrm>
            <a:off x="-1057" y="35683"/>
            <a:ext cx="12193057" cy="99390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6627337" y="321670"/>
            <a:ext cx="1464898" cy="193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756126" y="301805"/>
            <a:ext cx="1464898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900" dirty="0">
                <a:solidFill>
                  <a:prstClr val="black"/>
                </a:solidFill>
              </a:rPr>
              <a:t>お祭り“わっしょい”ツアー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669700" y="332196"/>
            <a:ext cx="4232443" cy="161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640" y="4571335"/>
            <a:ext cx="1440001" cy="10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テキスト ボックス 6"/>
          <p:cNvSpPr txBox="1"/>
          <p:nvPr/>
        </p:nvSpPr>
        <p:spPr>
          <a:xfrm>
            <a:off x="626356" y="278000"/>
            <a:ext cx="4319129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solidFill>
                  <a:prstClr val="black"/>
                </a:solidFill>
              </a:rPr>
              <a:t>https://www.maturicoop.co.jp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-1057" y="1049456"/>
            <a:ext cx="12193057" cy="97432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400" dirty="0" err="1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わっしょい</a:t>
            </a:r>
            <a:r>
              <a:rPr lang="en-US" altLang="ja-JP" sz="4400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	</a:t>
            </a:r>
            <a:r>
              <a:rPr lang="en-US" altLang="ja-JP" sz="3200" dirty="0">
                <a:solidFill>
                  <a:prstClr val="white"/>
                </a:solidFill>
              </a:rPr>
              <a:t>	</a:t>
            </a:r>
          </a:p>
          <a:p>
            <a:r>
              <a:rPr lang="ja-JP" altLang="en-US" dirty="0" smtClean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　　～和</a:t>
            </a:r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で輪を繋ぐ～　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1087006" y="4442629"/>
            <a:ext cx="1649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さくら祭</a:t>
            </a:r>
            <a:endParaRPr kumimoji="1" lang="ja-JP" altLang="en-US" sz="1400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526072" y="4310770"/>
            <a:ext cx="1649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七夕祭</a:t>
            </a:r>
            <a:endParaRPr kumimoji="1" lang="ja-JP" altLang="en-US" sz="1400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212827" y="3273232"/>
            <a:ext cx="2683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岩走神社例大祭</a:t>
            </a:r>
            <a:endParaRPr lang="en-US" altLang="ja-JP" sz="2800" dirty="0" smtClean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cxnSp>
        <p:nvCxnSpPr>
          <p:cNvPr id="26" name="直線コネクタ 25"/>
          <p:cNvCxnSpPr/>
          <p:nvPr/>
        </p:nvCxnSpPr>
        <p:spPr>
          <a:xfrm flipV="1">
            <a:off x="5601581" y="2461356"/>
            <a:ext cx="6590419" cy="1325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直線コネクタ 32"/>
          <p:cNvCxnSpPr/>
          <p:nvPr/>
        </p:nvCxnSpPr>
        <p:spPr>
          <a:xfrm>
            <a:off x="2345636" y="2474606"/>
            <a:ext cx="1949053" cy="5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4294689" y="2108393"/>
            <a:ext cx="2213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solidFill>
                  <a:prstClr val="black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予約</a:t>
            </a:r>
          </a:p>
        </p:txBody>
      </p:sp>
      <p:sp>
        <p:nvSpPr>
          <p:cNvPr id="39" name="角丸四角形 38"/>
          <p:cNvSpPr/>
          <p:nvPr/>
        </p:nvSpPr>
        <p:spPr>
          <a:xfrm>
            <a:off x="9368238" y="1172727"/>
            <a:ext cx="1227924" cy="59634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ホーム</a:t>
            </a:r>
          </a:p>
        </p:txBody>
      </p:sp>
      <p:sp>
        <p:nvSpPr>
          <p:cNvPr id="40" name="角丸四角形 39"/>
          <p:cNvSpPr/>
          <p:nvPr/>
        </p:nvSpPr>
        <p:spPr>
          <a:xfrm>
            <a:off x="10702344" y="1161779"/>
            <a:ext cx="1406987" cy="59634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サイト</a:t>
            </a:r>
            <a:endParaRPr lang="en-US" altLang="ja-JP" dirty="0">
              <a:solidFill>
                <a:prstClr val="white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マップ</a:t>
            </a:r>
          </a:p>
        </p:txBody>
      </p:sp>
      <p:sp>
        <p:nvSpPr>
          <p:cNvPr id="41" name="正方形/長方形 40"/>
          <p:cNvSpPr/>
          <p:nvPr/>
        </p:nvSpPr>
        <p:spPr>
          <a:xfrm>
            <a:off x="5928398" y="6176789"/>
            <a:ext cx="3243785" cy="4762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詳細</a:t>
            </a:r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426" y="6176789"/>
            <a:ext cx="390525" cy="476250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68238" y="6176789"/>
            <a:ext cx="390525" cy="476250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228" b="100000" l="4163" r="95005">
                        <a14:foregroundMark x1="54764" y1="18083" x2="54764" y2="18083"/>
                        <a14:foregroundMark x1="55689" y1="16004" x2="55689" y2="16004"/>
                        <a14:foregroundMark x1="41536" y1="18535" x2="41536" y2="18535"/>
                        <a14:foregroundMark x1="45698" y1="16727" x2="45698" y2="16727"/>
                        <a14:foregroundMark x1="30342" y1="24231" x2="30342" y2="24231"/>
                        <a14:foregroundMark x1="26364" y1="27125" x2="26364" y2="27125"/>
                        <a14:foregroundMark x1="15171" y1="35714" x2="15171" y2="35714"/>
                        <a14:foregroundMark x1="11193" y1="46293" x2="11193" y2="46293"/>
                        <a14:foregroundMark x1="10083" y1="50090" x2="10083" y2="50090"/>
                        <a14:foregroundMark x1="7956" y1="60127" x2="7956" y2="60127"/>
                        <a14:foregroundMark x1="8973" y1="63291" x2="8973" y2="63291"/>
                        <a14:foregroundMark x1="10083" y1="67179" x2="10083" y2="67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517" y="990310"/>
            <a:ext cx="1010109" cy="1033470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9889809" y="2767207"/>
            <a:ext cx="1947221" cy="28572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151376" y="2713593"/>
            <a:ext cx="824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検索</a:t>
            </a:r>
            <a:endParaRPr kumimoji="1" lang="ja-JP" altLang="en-US" sz="2000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449196" y="3873002"/>
            <a:ext cx="2306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HGS行書体" panose="03000600000000000000" pitchFamily="66" charset="-128"/>
                <a:ea typeface="HGS行書体" panose="03000600000000000000" pitchFamily="66" charset="-128"/>
              </a:rPr>
              <a:t>多摩</a:t>
            </a:r>
            <a:r>
              <a:rPr lang="ja-JP" altLang="en-US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センター夏祭り</a:t>
            </a:r>
            <a:endParaRPr kumimoji="1" lang="ja-JP" altLang="en-US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9486573" y="3906055"/>
            <a:ext cx="1649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八王子祭り</a:t>
            </a:r>
            <a:endParaRPr kumimoji="1" lang="ja-JP" altLang="en-US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46" y="2023780"/>
            <a:ext cx="2345590" cy="322584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857" y="4721050"/>
            <a:ext cx="1297886" cy="973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6" name="正方形/長方形 45"/>
          <p:cNvSpPr/>
          <p:nvPr/>
        </p:nvSpPr>
        <p:spPr>
          <a:xfrm>
            <a:off x="164727" y="2117001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会社概要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164728" y="2734177"/>
            <a:ext cx="2016223" cy="61191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ごあいさつ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614" y="4281179"/>
            <a:ext cx="2473186" cy="1626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8" name="正方形/長方形 47"/>
          <p:cNvSpPr/>
          <p:nvPr/>
        </p:nvSpPr>
        <p:spPr>
          <a:xfrm>
            <a:off x="164729" y="3346087"/>
            <a:ext cx="2016223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サービス紹介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459" y="4242334"/>
            <a:ext cx="2596523" cy="1611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9" name="正方形/長方形 48"/>
          <p:cNvSpPr/>
          <p:nvPr/>
        </p:nvSpPr>
        <p:spPr>
          <a:xfrm>
            <a:off x="164730" y="3938354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求人情報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164730" y="4556540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お問い合せ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799" y="3835516"/>
            <a:ext cx="3251402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804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32E16-B873-476D-B728-D96DD4CAFBB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2"/>
          <a:srcRect b="85496"/>
          <a:stretch/>
        </p:blipFill>
        <p:spPr>
          <a:xfrm>
            <a:off x="-1057" y="35683"/>
            <a:ext cx="12193057" cy="99390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6627337" y="321670"/>
            <a:ext cx="1464898" cy="193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756126" y="301805"/>
            <a:ext cx="1464898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900" dirty="0">
                <a:solidFill>
                  <a:prstClr val="black"/>
                </a:solidFill>
              </a:rPr>
              <a:t>お祭り“わっしょい”ツアー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669700" y="332196"/>
            <a:ext cx="4232443" cy="161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26356" y="278000"/>
            <a:ext cx="4319129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solidFill>
                  <a:prstClr val="black"/>
                </a:solidFill>
              </a:rPr>
              <a:t>https://www.maturicoop.co.jp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-1057" y="1049456"/>
            <a:ext cx="12193057" cy="97432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400" dirty="0" err="1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わっしょい</a:t>
            </a:r>
            <a:r>
              <a:rPr lang="en-US" altLang="ja-JP" sz="4400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	</a:t>
            </a:r>
            <a:r>
              <a:rPr lang="en-US" altLang="ja-JP" sz="3200" dirty="0">
                <a:solidFill>
                  <a:prstClr val="white"/>
                </a:solidFill>
              </a:rPr>
              <a:t>	</a:t>
            </a:r>
          </a:p>
          <a:p>
            <a:r>
              <a:rPr lang="ja-JP" altLang="en-US" dirty="0" smtClean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　　～和</a:t>
            </a:r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で輪を繋ぐ～　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063937" y="3192300"/>
            <a:ext cx="2683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岩走神社例</a:t>
            </a:r>
            <a:r>
              <a:rPr lang="ja-JP" altLang="en-US" sz="2800" dirty="0">
                <a:latin typeface="HGS行書体" panose="03000600000000000000" pitchFamily="66" charset="-128"/>
                <a:ea typeface="HGS行書体" panose="03000600000000000000" pitchFamily="66" charset="-128"/>
              </a:rPr>
              <a:t>大祭</a:t>
            </a:r>
            <a:endParaRPr kumimoji="1" lang="ja-JP" altLang="en-US" sz="2800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cxnSp>
        <p:nvCxnSpPr>
          <p:cNvPr id="26" name="直線コネクタ 25"/>
          <p:cNvCxnSpPr/>
          <p:nvPr/>
        </p:nvCxnSpPr>
        <p:spPr>
          <a:xfrm flipV="1">
            <a:off x="5601581" y="2461356"/>
            <a:ext cx="6590419" cy="1325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直線コネクタ 32"/>
          <p:cNvCxnSpPr/>
          <p:nvPr/>
        </p:nvCxnSpPr>
        <p:spPr>
          <a:xfrm>
            <a:off x="2345636" y="2474606"/>
            <a:ext cx="1949053" cy="5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4294689" y="2108393"/>
            <a:ext cx="2213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solidFill>
                  <a:prstClr val="black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予約</a:t>
            </a:r>
          </a:p>
        </p:txBody>
      </p:sp>
      <p:sp>
        <p:nvSpPr>
          <p:cNvPr id="39" name="角丸四角形 38"/>
          <p:cNvSpPr/>
          <p:nvPr/>
        </p:nvSpPr>
        <p:spPr>
          <a:xfrm>
            <a:off x="9368238" y="1172727"/>
            <a:ext cx="1227924" cy="59634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ホーム</a:t>
            </a:r>
          </a:p>
        </p:txBody>
      </p:sp>
      <p:sp>
        <p:nvSpPr>
          <p:cNvPr id="40" name="角丸四角形 39"/>
          <p:cNvSpPr/>
          <p:nvPr/>
        </p:nvSpPr>
        <p:spPr>
          <a:xfrm>
            <a:off x="10702344" y="1161779"/>
            <a:ext cx="1406987" cy="59634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サイト</a:t>
            </a:r>
            <a:endParaRPr lang="en-US" altLang="ja-JP" dirty="0">
              <a:solidFill>
                <a:prstClr val="white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マップ</a:t>
            </a:r>
          </a:p>
        </p:txBody>
      </p:sp>
      <p:pic>
        <p:nvPicPr>
          <p:cNvPr id="44" name="図 4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28" b="100000" l="4163" r="95005">
                        <a14:foregroundMark x1="54764" y1="18083" x2="54764" y2="18083"/>
                        <a14:foregroundMark x1="55689" y1="16004" x2="55689" y2="16004"/>
                        <a14:foregroundMark x1="41536" y1="18535" x2="41536" y2="18535"/>
                        <a14:foregroundMark x1="45698" y1="16727" x2="45698" y2="16727"/>
                        <a14:foregroundMark x1="30342" y1="24231" x2="30342" y2="24231"/>
                        <a14:foregroundMark x1="26364" y1="27125" x2="26364" y2="27125"/>
                        <a14:foregroundMark x1="15171" y1="35714" x2="15171" y2="35714"/>
                        <a14:foregroundMark x1="11193" y1="46293" x2="11193" y2="46293"/>
                        <a14:foregroundMark x1="10083" y1="50090" x2="10083" y2="50090"/>
                        <a14:foregroundMark x1="7956" y1="60127" x2="7956" y2="60127"/>
                        <a14:foregroundMark x1="8973" y1="63291" x2="8973" y2="63291"/>
                        <a14:foregroundMark x1="10083" y1="67179" x2="10083" y2="67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517" y="990310"/>
            <a:ext cx="1010109" cy="1033470"/>
          </a:xfrm>
          <a:prstGeom prst="rect">
            <a:avLst/>
          </a:prstGeom>
        </p:spPr>
      </p:pic>
      <p:sp>
        <p:nvSpPr>
          <p:cNvPr id="45" name="正方形/長方形 44"/>
          <p:cNvSpPr/>
          <p:nvPr/>
        </p:nvSpPr>
        <p:spPr>
          <a:xfrm>
            <a:off x="46" y="2023780"/>
            <a:ext cx="2345590" cy="322584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/>
        </p:nvSpPr>
        <p:spPr>
          <a:xfrm>
            <a:off x="164729" y="2128951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会社概要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164728" y="2734177"/>
            <a:ext cx="2016223" cy="61191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ごあいさつ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164729" y="3346087"/>
            <a:ext cx="2016223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サービス紹介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164730" y="3938354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求人情報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164730" y="4556540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お問い合せ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944497" y="4978971"/>
            <a:ext cx="5036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場所　東京都あきる野市</a:t>
            </a:r>
            <a:endParaRPr kumimoji="1" lang="ja-JP" altLang="en-US" sz="2800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6944497" y="4371874"/>
            <a:ext cx="4525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料金　￥</a:t>
            </a:r>
            <a:r>
              <a:rPr lang="en-US" altLang="ja-JP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315,000</a:t>
            </a:r>
            <a:r>
              <a:rPr lang="ja-JP" altLang="en-US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   </a:t>
            </a:r>
            <a:endParaRPr kumimoji="1" lang="ja-JP" altLang="en-US" sz="2800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944497" y="3715520"/>
            <a:ext cx="4108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日時　</a:t>
            </a:r>
            <a:r>
              <a:rPr lang="en-US" altLang="ja-JP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8</a:t>
            </a:r>
            <a:r>
              <a:rPr lang="ja-JP" altLang="en-US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月</a:t>
            </a:r>
            <a:r>
              <a:rPr lang="en-US" altLang="ja-JP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2</a:t>
            </a:r>
            <a:r>
              <a:rPr lang="ja-JP" altLang="en-US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日～</a:t>
            </a:r>
            <a:r>
              <a:rPr lang="en-US" altLang="ja-JP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8</a:t>
            </a:r>
            <a:r>
              <a:rPr lang="ja-JP" altLang="en-US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月</a:t>
            </a:r>
            <a:r>
              <a:rPr lang="en-US" altLang="ja-JP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8</a:t>
            </a:r>
            <a:r>
              <a:rPr lang="ja-JP" altLang="en-US" sz="28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日　</a:t>
            </a:r>
            <a:endParaRPr kumimoji="1" lang="en-US" altLang="ja-JP" sz="2800" dirty="0" smtClean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217" y="3780553"/>
            <a:ext cx="3251402" cy="2160000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7974105" y="5870271"/>
            <a:ext cx="2353235" cy="48607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/>
              <a:t>決定</a:t>
            </a:r>
            <a:endParaRPr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105279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710396" y="76793"/>
            <a:ext cx="5274128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13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和</a:t>
            </a:r>
            <a:endParaRPr kumimoji="1" lang="ja-JP" altLang="en-US" sz="41300" b="1" dirty="0"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502229" y="1203377"/>
            <a:ext cx="32820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 smtClean="0"/>
              <a:t>日本的な</a:t>
            </a:r>
            <a:endParaRPr kumimoji="1" lang="ja-JP" altLang="en-US" sz="6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843009" y="2285089"/>
            <a:ext cx="33108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 smtClean="0"/>
              <a:t>穏やかな</a:t>
            </a:r>
            <a:endParaRPr kumimoji="1" lang="ja-JP" altLang="en-US" sz="6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692728" y="5509049"/>
            <a:ext cx="35922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 smtClean="0"/>
              <a:t>仲良くする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671954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32E16-B873-476D-B728-D96DD4CAFBB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2"/>
          <a:srcRect b="85496"/>
          <a:stretch/>
        </p:blipFill>
        <p:spPr>
          <a:xfrm>
            <a:off x="-1057" y="35683"/>
            <a:ext cx="12193057" cy="99390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6627337" y="321670"/>
            <a:ext cx="1464898" cy="193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756126" y="301805"/>
            <a:ext cx="1464898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900" dirty="0">
                <a:solidFill>
                  <a:prstClr val="black"/>
                </a:solidFill>
              </a:rPr>
              <a:t>お祭り“わっしょい”ツアー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669700" y="332196"/>
            <a:ext cx="4232443" cy="161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26356" y="278000"/>
            <a:ext cx="4319129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solidFill>
                  <a:prstClr val="black"/>
                </a:solidFill>
              </a:rPr>
              <a:t>https://www.maturicoop.co.jp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-1057" y="1049456"/>
            <a:ext cx="12193057" cy="97432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400" dirty="0" err="1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わっしょい</a:t>
            </a:r>
            <a:r>
              <a:rPr lang="en-US" altLang="ja-JP" sz="4400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	</a:t>
            </a:r>
            <a:r>
              <a:rPr lang="en-US" altLang="ja-JP" sz="3200" dirty="0">
                <a:solidFill>
                  <a:prstClr val="white"/>
                </a:solidFill>
              </a:rPr>
              <a:t>	</a:t>
            </a:r>
          </a:p>
          <a:p>
            <a:r>
              <a:rPr lang="ja-JP" altLang="en-US" dirty="0" smtClean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　　～和</a:t>
            </a:r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で輪を繋ぐ～　</a:t>
            </a:r>
          </a:p>
        </p:txBody>
      </p:sp>
      <p:sp>
        <p:nvSpPr>
          <p:cNvPr id="39" name="角丸四角形 38"/>
          <p:cNvSpPr/>
          <p:nvPr/>
        </p:nvSpPr>
        <p:spPr>
          <a:xfrm>
            <a:off x="9368238" y="1172727"/>
            <a:ext cx="1227924" cy="59634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ホーム</a:t>
            </a:r>
          </a:p>
        </p:txBody>
      </p:sp>
      <p:sp>
        <p:nvSpPr>
          <p:cNvPr id="40" name="角丸四角形 39"/>
          <p:cNvSpPr/>
          <p:nvPr/>
        </p:nvSpPr>
        <p:spPr>
          <a:xfrm>
            <a:off x="10702344" y="1161779"/>
            <a:ext cx="1406987" cy="59634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サイト</a:t>
            </a:r>
            <a:endParaRPr lang="en-US" altLang="ja-JP" dirty="0">
              <a:solidFill>
                <a:prstClr val="white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dirty="0">
                <a:solidFill>
                  <a:prstClr val="white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マップ</a:t>
            </a:r>
          </a:p>
        </p:txBody>
      </p:sp>
      <p:pic>
        <p:nvPicPr>
          <p:cNvPr id="44" name="図 4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28" b="100000" l="4163" r="95005">
                        <a14:foregroundMark x1="54764" y1="18083" x2="54764" y2="18083"/>
                        <a14:foregroundMark x1="55689" y1="16004" x2="55689" y2="16004"/>
                        <a14:foregroundMark x1="41536" y1="18535" x2="41536" y2="18535"/>
                        <a14:foregroundMark x1="45698" y1="16727" x2="45698" y2="16727"/>
                        <a14:foregroundMark x1="30342" y1="24231" x2="30342" y2="24231"/>
                        <a14:foregroundMark x1="26364" y1="27125" x2="26364" y2="27125"/>
                        <a14:foregroundMark x1="15171" y1="35714" x2="15171" y2="35714"/>
                        <a14:foregroundMark x1="11193" y1="46293" x2="11193" y2="46293"/>
                        <a14:foregroundMark x1="10083" y1="50090" x2="10083" y2="50090"/>
                        <a14:foregroundMark x1="7956" y1="60127" x2="7956" y2="60127"/>
                        <a14:foregroundMark x1="8973" y1="63291" x2="8973" y2="63291"/>
                        <a14:foregroundMark x1="10083" y1="67179" x2="10083" y2="67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517" y="990310"/>
            <a:ext cx="1010109" cy="1033470"/>
          </a:xfrm>
          <a:prstGeom prst="rect">
            <a:avLst/>
          </a:prstGeom>
        </p:spPr>
      </p:pic>
      <p:sp>
        <p:nvSpPr>
          <p:cNvPr id="45" name="正方形/長方形 44"/>
          <p:cNvSpPr/>
          <p:nvPr/>
        </p:nvSpPr>
        <p:spPr>
          <a:xfrm>
            <a:off x="46" y="2023780"/>
            <a:ext cx="2345590" cy="322584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/>
        </p:nvSpPr>
        <p:spPr>
          <a:xfrm>
            <a:off x="164729" y="2128951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会社概要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164728" y="2734177"/>
            <a:ext cx="2016223" cy="61191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ごあいさつ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164729" y="3346087"/>
            <a:ext cx="2016223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サービス紹介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164730" y="3938354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求人情報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164730" y="4556540"/>
            <a:ext cx="2016222" cy="61818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お問い合せ</a:t>
            </a:r>
            <a:endParaRPr kumimoji="1" lang="ja-JP" altLang="en-US" sz="2400" dirty="0">
              <a:solidFill>
                <a:schemeClr val="tx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980517" y="4048708"/>
            <a:ext cx="8033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予約完了いたしました。</a:t>
            </a:r>
            <a:endParaRPr kumimoji="1" lang="ja-JP" altLang="en-US" sz="600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cxnSp>
        <p:nvCxnSpPr>
          <p:cNvPr id="28" name="直線コネクタ 27"/>
          <p:cNvCxnSpPr/>
          <p:nvPr/>
        </p:nvCxnSpPr>
        <p:spPr>
          <a:xfrm flipV="1">
            <a:off x="2980517" y="5064371"/>
            <a:ext cx="8033638" cy="1325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25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ツアー紹介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552" y="2262873"/>
            <a:ext cx="2927594" cy="2927594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211" y1="33673" x2="63380" y2="81973"/>
                        <a14:foregroundMark x1="61127" y1="89456" x2="85634" y2="86735"/>
                        <a14:foregroundMark x1="60000" y1="24150" x2="74085" y2="22789"/>
                        <a14:foregroundMark x1="7887" y1="91497" x2="40563" y2="93537"/>
                        <a14:foregroundMark x1="58873" y1="92857" x2="65070" y2="93537"/>
                        <a14:foregroundMark x1="74085" y1="94898" x2="90704" y2="942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477" y="3453460"/>
            <a:ext cx="2799603" cy="2318544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662" r="100000">
                        <a14:foregroundMark x1="12742" y1="84718" x2="12742" y2="84718"/>
                        <a14:foregroundMark x1="25485" y1="83056" x2="25485" y2="83056"/>
                        <a14:foregroundMark x1="76177" y1="22259" x2="85319" y2="16611"/>
                      </a14:backgroundRemoval>
                    </a14:imgEffect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5716">
            <a:off x="1051560" y="2632064"/>
            <a:ext cx="3876416" cy="3232136"/>
          </a:xfrm>
          <a:prstGeom prst="rect">
            <a:avLst/>
          </a:prstGeom>
        </p:spPr>
      </p:pic>
      <p:sp>
        <p:nvSpPr>
          <p:cNvPr id="7" name="山形 6"/>
          <p:cNvSpPr/>
          <p:nvPr/>
        </p:nvSpPr>
        <p:spPr>
          <a:xfrm>
            <a:off x="5892421" y="3726670"/>
            <a:ext cx="910078" cy="1042923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4606811" y="1099572"/>
            <a:ext cx="4130539" cy="17728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日本の地域の人と交流</a:t>
            </a:r>
            <a:endParaRPr kumimoji="1" lang="ja-JP" altLang="en-US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4036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ツアー紹介</a:t>
            </a:r>
            <a:endParaRPr kumimoji="1" lang="ja-JP" altLang="en-US" dirty="0"/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56" y="1891823"/>
            <a:ext cx="2909455" cy="1581970"/>
          </a:xfrm>
        </p:spPr>
      </p:pic>
      <p:sp>
        <p:nvSpPr>
          <p:cNvPr id="4" name="角丸四角形 3"/>
          <p:cNvSpPr/>
          <p:nvPr/>
        </p:nvSpPr>
        <p:spPr>
          <a:xfrm>
            <a:off x="4740726" y="909992"/>
            <a:ext cx="4130539" cy="17728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祭り</a:t>
            </a:r>
            <a:r>
              <a:rPr lang="ja-JP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当日</a:t>
            </a:r>
            <a:endParaRPr kumimoji="1" lang="ja-JP" altLang="en-US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6" name="コンテンツ プレースホルダ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06580" y="1891823"/>
            <a:ext cx="2909455" cy="158197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582" y="4600585"/>
            <a:ext cx="1978156" cy="174346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399" y="4435192"/>
            <a:ext cx="2263816" cy="2021009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53"/>
          <a:stretch/>
        </p:blipFill>
        <p:spPr>
          <a:xfrm>
            <a:off x="5540294" y="2949602"/>
            <a:ext cx="2476292" cy="3506599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6460">
            <a:off x="3673577" y="3333140"/>
            <a:ext cx="1414630" cy="780067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499" l="1563" r="997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582" y="3083852"/>
            <a:ext cx="1560387" cy="152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6204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ツアー紹介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39"/>
          <a:stretch/>
        </p:blipFill>
        <p:spPr>
          <a:xfrm>
            <a:off x="8794568" y="2881289"/>
            <a:ext cx="1968235" cy="2807639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18573"/>
          <a:stretch/>
        </p:blipFill>
        <p:spPr>
          <a:xfrm>
            <a:off x="8605386" y="1555726"/>
            <a:ext cx="2346600" cy="133132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98265" flipH="1">
            <a:off x="1477977" y="2846284"/>
            <a:ext cx="4261335" cy="2097301"/>
          </a:xfrm>
          <a:prstGeom prst="rect">
            <a:avLst/>
          </a:prstGeom>
        </p:spPr>
      </p:pic>
      <p:sp>
        <p:nvSpPr>
          <p:cNvPr id="7" name="山形 6"/>
          <p:cNvSpPr/>
          <p:nvPr/>
        </p:nvSpPr>
        <p:spPr>
          <a:xfrm>
            <a:off x="6154068" y="3205210"/>
            <a:ext cx="910078" cy="1042923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4666575" y="979881"/>
            <a:ext cx="3885064" cy="15748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帰国</a:t>
            </a:r>
            <a:endParaRPr kumimoji="1" lang="ja-JP" altLang="en-US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9051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ell_Phone-Hardware01-cl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65107" y="2651760"/>
            <a:ext cx="1356360" cy="135636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5145111" y="1967363"/>
            <a:ext cx="285572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9900" dirty="0"/>
              <a:t>📞</a:t>
            </a:r>
            <a:endParaRPr kumimoji="1" lang="ja-JP" altLang="en-US" sz="19900" dirty="0"/>
          </a:p>
        </p:txBody>
      </p:sp>
      <p:pic>
        <p:nvPicPr>
          <p:cNvPr id="9" name="Cell_Phone-Ringtone02-1L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2815.714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65107" y="1414913"/>
            <a:ext cx="1104900" cy="11049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1746" y="822618"/>
            <a:ext cx="3816427" cy="54442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4947" y="868679"/>
            <a:ext cx="3920068" cy="541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838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23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1120" y="-82125"/>
            <a:ext cx="10012680" cy="1325563"/>
          </a:xfrm>
        </p:spPr>
        <p:txBody>
          <a:bodyPr/>
          <a:lstStyle/>
          <a:p>
            <a:r>
              <a:rPr kumimoji="1" lang="ja-JP" altLang="en-US" dirty="0" smtClean="0"/>
              <a:t>ツアー紹介（全体）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662" r="100000">
                        <a14:foregroundMark x1="12742" y1="84718" x2="12742" y2="84718"/>
                        <a14:foregroundMark x1="25485" y1="83056" x2="25485" y2="83056"/>
                        <a14:foregroundMark x1="76177" y1="22259" x2="85319" y2="16611"/>
                      </a14:backgroundRemoval>
                    </a14:imgEffect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5716">
            <a:off x="8211524" y="2277822"/>
            <a:ext cx="1755344" cy="1463596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20"/>
          <a:stretch/>
        </p:blipFill>
        <p:spPr>
          <a:xfrm>
            <a:off x="5757088" y="119489"/>
            <a:ext cx="1398455" cy="1982821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99"/>
          <a:stretch/>
        </p:blipFill>
        <p:spPr>
          <a:xfrm>
            <a:off x="3621044" y="4636113"/>
            <a:ext cx="1189205" cy="1758605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49"/>
          <a:stretch/>
        </p:blipFill>
        <p:spPr>
          <a:xfrm>
            <a:off x="4921229" y="4691615"/>
            <a:ext cx="1148611" cy="1673804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30"/>
          <a:stretch/>
        </p:blipFill>
        <p:spPr>
          <a:xfrm>
            <a:off x="4290176" y="4725423"/>
            <a:ext cx="1129101" cy="1628962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566" y="4916165"/>
            <a:ext cx="1359657" cy="1356258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141" y="2236472"/>
            <a:ext cx="1680457" cy="1680457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18573"/>
          <a:stretch/>
        </p:blipFill>
        <p:spPr>
          <a:xfrm>
            <a:off x="3029283" y="1682296"/>
            <a:ext cx="1010172" cy="573115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277" y="2242674"/>
            <a:ext cx="2317347" cy="239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695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384048" y="211138"/>
            <a:ext cx="10131552" cy="1325562"/>
          </a:xfrm>
        </p:spPr>
        <p:txBody>
          <a:bodyPr/>
          <a:lstStyle/>
          <a:p>
            <a:r>
              <a:rPr kumimoji="1" lang="ja-JP" altLang="en-US" b="1" dirty="0" smtClean="0"/>
              <a:t>収入</a:t>
            </a:r>
            <a:endParaRPr kumimoji="1" lang="ja-JP" altLang="en-US" b="1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01365431"/>
              </p:ext>
            </p:extLst>
          </p:nvPr>
        </p:nvGraphicFramePr>
        <p:xfrm>
          <a:off x="402336" y="1536700"/>
          <a:ext cx="11281893" cy="4717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579"/>
                <a:gridCol w="2466220"/>
                <a:gridCol w="2495534"/>
                <a:gridCol w="3610560"/>
              </a:tblGrid>
              <a:tr h="11033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1" dirty="0" smtClean="0"/>
                        <a:t>項目</a:t>
                      </a:r>
                      <a:endParaRPr kumimoji="1" lang="ja-JP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1" dirty="0" smtClean="0"/>
                        <a:t>単価</a:t>
                      </a:r>
                      <a:endParaRPr kumimoji="1" lang="ja-JP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1" dirty="0" smtClean="0"/>
                        <a:t>人数</a:t>
                      </a:r>
                      <a:endParaRPr kumimoji="1" lang="ja-JP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1" dirty="0" smtClean="0"/>
                        <a:t>合計</a:t>
                      </a:r>
                      <a:endParaRPr kumimoji="1" lang="ja-JP" altLang="en-US" sz="3200" b="1" dirty="0"/>
                    </a:p>
                  </a:txBody>
                  <a:tcPr/>
                </a:tc>
              </a:tr>
              <a:tr h="1131891">
                <a:tc>
                  <a:txBody>
                    <a:bodyPr/>
                    <a:lstStyle/>
                    <a:p>
                      <a:r>
                        <a:rPr kumimoji="1" lang="ja-JP" altLang="en-US" sz="3200" b="1" dirty="0" smtClean="0"/>
                        <a:t>外国人ツアー</a:t>
                      </a:r>
                      <a:endParaRPr kumimoji="1" lang="ja-JP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200" b="1" dirty="0" smtClean="0"/>
                        <a:t>\315,000</a:t>
                      </a:r>
                      <a:endParaRPr kumimoji="1" lang="ja-JP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200" b="1" dirty="0" smtClean="0"/>
                        <a:t>324</a:t>
                      </a:r>
                      <a:r>
                        <a:rPr kumimoji="1" lang="ja-JP" altLang="en-US" sz="3200" b="1" dirty="0" smtClean="0"/>
                        <a:t>人</a:t>
                      </a:r>
                      <a:endParaRPr kumimoji="1" lang="ja-JP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200" b="1" dirty="0" smtClean="0"/>
                        <a:t>\102,060,000</a:t>
                      </a:r>
                      <a:endParaRPr kumimoji="1" lang="ja-JP" altLang="en-US" sz="3200" b="1" dirty="0"/>
                    </a:p>
                  </a:txBody>
                  <a:tcPr/>
                </a:tc>
              </a:tr>
              <a:tr h="1131891">
                <a:tc>
                  <a:txBody>
                    <a:bodyPr/>
                    <a:lstStyle/>
                    <a:p>
                      <a:r>
                        <a:rPr kumimoji="1" lang="ja-JP" altLang="en-US" sz="3200" b="1" dirty="0" smtClean="0"/>
                        <a:t>日本人ツアー</a:t>
                      </a:r>
                      <a:endParaRPr kumimoji="1" lang="ja-JP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200" b="1" dirty="0" smtClean="0"/>
                        <a:t>\12,000</a:t>
                      </a:r>
                      <a:endParaRPr kumimoji="1" lang="ja-JP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200" b="1" dirty="0" smtClean="0"/>
                        <a:t>432</a:t>
                      </a:r>
                      <a:r>
                        <a:rPr kumimoji="1" lang="ja-JP" altLang="en-US" sz="3200" b="1" dirty="0" smtClean="0"/>
                        <a:t>人</a:t>
                      </a:r>
                      <a:endParaRPr kumimoji="1" lang="ja-JP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200" b="1" dirty="0" smtClean="0"/>
                        <a:t>\5,184,000</a:t>
                      </a:r>
                      <a:endParaRPr kumimoji="1" lang="ja-JP" altLang="en-US" sz="3200" b="1" dirty="0"/>
                    </a:p>
                  </a:txBody>
                  <a:tcPr/>
                </a:tc>
              </a:tr>
              <a:tr h="1350660">
                <a:tc gridSpan="4">
                  <a:txBody>
                    <a:bodyPr/>
                    <a:lstStyle/>
                    <a:p>
                      <a:pPr algn="r"/>
                      <a:r>
                        <a:rPr kumimoji="1" lang="en-US" altLang="ja-JP" sz="5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</a:rPr>
                        <a:t>\107,244,000</a:t>
                      </a:r>
                      <a:endParaRPr kumimoji="1" lang="ja-JP" altLang="en-US" sz="5400" b="1" cap="none" spc="0" dirty="0">
                        <a:ln w="9525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outerShdw blurRad="12700" dist="38100" dir="2700000" algn="tl" rotWithShape="0">
                            <a:schemeClr val="bg1">
                              <a:lumMod val="50000"/>
                            </a:scheme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kumimoji="1" lang="ja-JP" altLang="en-US" sz="3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kumimoji="1" lang="ja-JP" altLang="en-US" sz="3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kumimoji="1" lang="ja-JP" altLang="en-US" sz="44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9F033B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292" y="54864"/>
            <a:ext cx="1380744" cy="139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377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0515600" cy="536575"/>
          </a:xfrm>
        </p:spPr>
        <p:txBody>
          <a:bodyPr>
            <a:normAutofit/>
          </a:bodyPr>
          <a:lstStyle/>
          <a:p>
            <a:r>
              <a:rPr kumimoji="1" lang="ja-JP" altLang="en-US" sz="3200" b="1" dirty="0" smtClean="0"/>
              <a:t>支出（初年度）</a:t>
            </a:r>
            <a:endParaRPr kumimoji="1" lang="ja-JP" altLang="en-US" sz="3200" b="1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19674826"/>
              </p:ext>
            </p:extLst>
          </p:nvPr>
        </p:nvGraphicFramePr>
        <p:xfrm>
          <a:off x="91440" y="506222"/>
          <a:ext cx="11976279" cy="6188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185"/>
                <a:gridCol w="1070180"/>
                <a:gridCol w="1906199"/>
                <a:gridCol w="1421492"/>
                <a:gridCol w="1218552"/>
                <a:gridCol w="1429554"/>
                <a:gridCol w="2248141"/>
                <a:gridCol w="1460976"/>
              </a:tblGrid>
              <a:tr h="37142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項目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単価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数量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合計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項目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単価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数料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合計</a:t>
                      </a:r>
                      <a:endParaRPr kumimoji="1" lang="ja-JP" altLang="en-US" sz="1800" b="1" dirty="0"/>
                    </a:p>
                  </a:txBody>
                  <a:tcPr/>
                </a:tc>
              </a:tr>
              <a:tr h="371427">
                <a:tc>
                  <a:txBody>
                    <a:bodyPr/>
                    <a:lstStyle/>
                    <a:p>
                      <a:r>
                        <a:rPr kumimoji="1" lang="ja-JP" altLang="en-US" sz="1600" b="1" dirty="0" smtClean="0"/>
                        <a:t>保険料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\3,000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756</a:t>
                      </a:r>
                      <a:r>
                        <a:rPr kumimoji="1" lang="ja-JP" altLang="en-US" sz="1600" b="1" dirty="0" smtClean="0"/>
                        <a:t>人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\2,268,000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b="1" dirty="0" smtClean="0"/>
                        <a:t>POST</a:t>
                      </a:r>
                      <a:r>
                        <a:rPr kumimoji="1" lang="ja-JP" altLang="en-US" sz="1600" b="1" dirty="0" smtClean="0"/>
                        <a:t>カード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\1,230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10</a:t>
                      </a:r>
                      <a:r>
                        <a:rPr kumimoji="1" lang="ja-JP" altLang="en-US" sz="1600" b="1" dirty="0" smtClean="0"/>
                        <a:t>か月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\12,300</a:t>
                      </a:r>
                      <a:endParaRPr kumimoji="1" lang="ja-JP" altLang="en-US" sz="1800" b="1" dirty="0"/>
                    </a:p>
                  </a:txBody>
                  <a:tcPr/>
                </a:tc>
              </a:tr>
              <a:tr h="379865">
                <a:tc>
                  <a:txBody>
                    <a:bodyPr/>
                    <a:lstStyle/>
                    <a:p>
                      <a:r>
                        <a:rPr kumimoji="1" lang="ja-JP" altLang="en-US" sz="1600" b="1" dirty="0" smtClean="0"/>
                        <a:t>飛行機代</a:t>
                      </a:r>
                      <a:endParaRPr kumimoji="1" lang="en-US" altLang="ja-JP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\60,000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324</a:t>
                      </a:r>
                      <a:r>
                        <a:rPr kumimoji="1" lang="ja-JP" altLang="en-US" sz="1600" b="1" dirty="0" smtClean="0"/>
                        <a:t>人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\19,440,000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b="1" dirty="0" smtClean="0"/>
                        <a:t>通信費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\60,000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12</a:t>
                      </a:r>
                      <a:r>
                        <a:rPr kumimoji="1" lang="ja-JP" altLang="en-US" sz="1600" b="1" dirty="0" smtClean="0"/>
                        <a:t>か月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\720,000</a:t>
                      </a:r>
                      <a:endParaRPr kumimoji="1" lang="ja-JP" altLang="en-US" sz="1800" b="1" dirty="0"/>
                    </a:p>
                  </a:txBody>
                  <a:tcPr/>
                </a:tc>
              </a:tr>
              <a:tr h="614746">
                <a:tc>
                  <a:txBody>
                    <a:bodyPr/>
                    <a:lstStyle/>
                    <a:p>
                      <a:r>
                        <a:rPr kumimoji="1" lang="ja-JP" altLang="en-US" sz="1600" b="1" dirty="0" smtClean="0"/>
                        <a:t>民泊</a:t>
                      </a:r>
                      <a:endParaRPr kumimoji="1" lang="en-US" altLang="ja-JP" sz="1600" b="1" dirty="0" smtClean="0"/>
                    </a:p>
                    <a:p>
                      <a:r>
                        <a:rPr kumimoji="1" lang="ja-JP" altLang="en-US" sz="1600" b="1" dirty="0" smtClean="0"/>
                        <a:t>（食事込）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\7000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1600" b="1" dirty="0" smtClean="0"/>
                        <a:t>開催地</a:t>
                      </a:r>
                      <a:r>
                        <a:rPr kumimoji="1" lang="en-US" altLang="ja-JP" sz="1600" b="1" dirty="0" smtClean="0"/>
                        <a:t>×</a:t>
                      </a:r>
                      <a:r>
                        <a:rPr kumimoji="1" lang="ja-JP" altLang="en-US" sz="1600" b="1" smtClean="0"/>
                        <a:t>参加人数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\6,804,000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b="1" dirty="0" smtClean="0"/>
                        <a:t>雑費</a:t>
                      </a:r>
                      <a:endParaRPr kumimoji="1" lang="en-US" altLang="ja-JP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\4,200</a:t>
                      </a:r>
                    </a:p>
                    <a:p>
                      <a:pPr algn="r"/>
                      <a:r>
                        <a:rPr kumimoji="1" lang="en-US" altLang="ja-JP" sz="1800" b="1" dirty="0" smtClean="0"/>
                        <a:t>\700×6</a:t>
                      </a:r>
                      <a:r>
                        <a:rPr kumimoji="1" lang="ja-JP" altLang="en-US" sz="1800" b="1" dirty="0" smtClean="0"/>
                        <a:t>日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1600" b="1" dirty="0" smtClean="0"/>
                        <a:t>参加人数数（</a:t>
                      </a:r>
                      <a:r>
                        <a:rPr kumimoji="1" lang="en-US" altLang="ja-JP" sz="1600" b="1" dirty="0" smtClean="0"/>
                        <a:t>756</a:t>
                      </a:r>
                      <a:r>
                        <a:rPr kumimoji="1" lang="ja-JP" altLang="en-US" sz="1600" b="1" dirty="0" smtClean="0"/>
                        <a:t>人）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\3,175,200</a:t>
                      </a:r>
                      <a:endParaRPr kumimoji="1" lang="ja-JP" altLang="en-US" sz="1800" b="1" dirty="0"/>
                    </a:p>
                  </a:txBody>
                  <a:tcPr/>
                </a:tc>
              </a:tr>
              <a:tr h="556199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b="1" dirty="0" smtClean="0"/>
                        <a:t>人件費</a:t>
                      </a:r>
                      <a:endParaRPr kumimoji="1" lang="en-US" altLang="ja-JP" sz="1600" b="1" dirty="0" smtClean="0"/>
                    </a:p>
                    <a:p>
                      <a:pPr algn="l"/>
                      <a:r>
                        <a:rPr kumimoji="1" lang="ja-JP" altLang="en-US" sz="1600" b="1" dirty="0" smtClean="0"/>
                        <a:t>（先生）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\18,000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1600" b="1" dirty="0" smtClean="0"/>
                        <a:t>合計開催地数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\972,000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1" dirty="0" smtClean="0"/>
                        <a:t>水道費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\20,000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12</a:t>
                      </a:r>
                      <a:r>
                        <a:rPr kumimoji="1" lang="ja-JP" altLang="en-US" sz="1600" b="1" dirty="0" smtClean="0"/>
                        <a:t>か月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\240,000</a:t>
                      </a:r>
                      <a:endParaRPr kumimoji="1" lang="ja-JP" altLang="en-US" sz="1800" b="1" dirty="0"/>
                    </a:p>
                  </a:txBody>
                  <a:tcPr/>
                </a:tc>
              </a:tr>
              <a:tr h="371427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b="1" dirty="0" smtClean="0"/>
                        <a:t>はっぴ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\9,418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10</a:t>
                      </a:r>
                      <a:r>
                        <a:rPr kumimoji="1" lang="ja-JP" altLang="en-US" sz="1600" b="1" dirty="0" smtClean="0"/>
                        <a:t>か月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\94,176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b="1" dirty="0" smtClean="0"/>
                        <a:t>材料費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\200,000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2</a:t>
                      </a:r>
                      <a:r>
                        <a:rPr kumimoji="1" lang="ja-JP" altLang="en-US" sz="1600" b="1" dirty="0" smtClean="0"/>
                        <a:t>回</a:t>
                      </a:r>
                      <a:r>
                        <a:rPr kumimoji="1" lang="en-US" altLang="ja-JP" sz="1600" b="1" dirty="0" smtClean="0"/>
                        <a:t>×</a:t>
                      </a:r>
                      <a:r>
                        <a:rPr kumimoji="1" lang="ja-JP" altLang="en-US" sz="1600" b="1" dirty="0" smtClean="0"/>
                        <a:t>開催地数</a:t>
                      </a:r>
                      <a:endParaRPr kumimoji="1" lang="en-US" altLang="ja-JP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\21,600,000</a:t>
                      </a:r>
                    </a:p>
                  </a:txBody>
                  <a:tcPr/>
                </a:tc>
              </a:tr>
              <a:tr h="351283">
                <a:tc>
                  <a:txBody>
                    <a:bodyPr/>
                    <a:lstStyle/>
                    <a:p>
                      <a:r>
                        <a:rPr kumimoji="1" lang="ja-JP" altLang="en-US" sz="1600" b="1" dirty="0" smtClean="0"/>
                        <a:t>送迎車代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\50,500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2</a:t>
                      </a:r>
                      <a:r>
                        <a:rPr kumimoji="1" lang="ja-JP" altLang="en-US" sz="1600" b="1" dirty="0" smtClean="0"/>
                        <a:t>台</a:t>
                      </a:r>
                      <a:r>
                        <a:rPr kumimoji="1" lang="en-US" altLang="ja-JP" sz="1600" b="1" dirty="0" smtClean="0"/>
                        <a:t>×</a:t>
                      </a:r>
                      <a:r>
                        <a:rPr kumimoji="1" lang="ja-JP" altLang="en-US" sz="1600" b="1" dirty="0" smtClean="0"/>
                        <a:t>開催地数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\5,454,000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b="1" dirty="0" smtClean="0"/>
                        <a:t>給与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\200,000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5</a:t>
                      </a:r>
                      <a:r>
                        <a:rPr kumimoji="1" lang="ja-JP" altLang="en-US" sz="1600" b="1" dirty="0" smtClean="0"/>
                        <a:t>人</a:t>
                      </a:r>
                      <a:r>
                        <a:rPr kumimoji="1" lang="en-US" altLang="ja-JP" sz="1600" b="1" dirty="0" smtClean="0"/>
                        <a:t>×12</a:t>
                      </a:r>
                      <a:r>
                        <a:rPr kumimoji="1" lang="ja-JP" altLang="en-US" sz="1600" b="1" dirty="0" smtClean="0"/>
                        <a:t>か月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\12,000,000</a:t>
                      </a:r>
                      <a:endParaRPr kumimoji="1" lang="ja-JP" altLang="en-US" sz="1800" b="1" dirty="0"/>
                    </a:p>
                  </a:txBody>
                  <a:tcPr/>
                </a:tc>
              </a:tr>
              <a:tr h="878208">
                <a:tc>
                  <a:txBody>
                    <a:bodyPr/>
                    <a:lstStyle/>
                    <a:p>
                      <a:r>
                        <a:rPr kumimoji="1" lang="ja-JP" altLang="en-US" sz="1600" b="1" dirty="0" smtClean="0"/>
                        <a:t>広告費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\600,000</a:t>
                      </a:r>
                    </a:p>
                    <a:p>
                      <a:pPr algn="r"/>
                      <a:r>
                        <a:rPr kumimoji="1" lang="en-US" altLang="ja-JP" sz="1800" b="1" dirty="0" smtClean="0"/>
                        <a:t>\3,000</a:t>
                      </a:r>
                    </a:p>
                    <a:p>
                      <a:pPr algn="r"/>
                      <a:r>
                        <a:rPr kumimoji="1" lang="en-US" altLang="ja-JP" sz="1800" b="1" dirty="0" smtClean="0"/>
                        <a:t>\120,000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\723,000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b="1" dirty="0" smtClean="0"/>
                        <a:t>旅費交通費（２人分）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\14,000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1600" b="1" dirty="0" smtClean="0"/>
                        <a:t>開催地数</a:t>
                      </a:r>
                      <a:r>
                        <a:rPr kumimoji="1" lang="en-US" altLang="ja-JP" sz="1600" b="1" dirty="0" smtClean="0"/>
                        <a:t>×</a:t>
                      </a:r>
                      <a:r>
                        <a:rPr kumimoji="1" lang="ja-JP" altLang="en-US" sz="1600" b="1" dirty="0" smtClean="0"/>
                        <a:t>従業員</a:t>
                      </a:r>
                      <a:r>
                        <a:rPr kumimoji="1" lang="en-US" altLang="ja-JP" sz="1600" b="1" dirty="0" smtClean="0"/>
                        <a:t>6</a:t>
                      </a:r>
                      <a:r>
                        <a:rPr kumimoji="1" lang="ja-JP" altLang="en-US" sz="1600" b="1" dirty="0" smtClean="0"/>
                        <a:t>人（先生含む）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\4,536,000</a:t>
                      </a:r>
                      <a:endParaRPr kumimoji="1" lang="ja-JP" altLang="en-US" sz="1800" b="1" dirty="0"/>
                    </a:p>
                  </a:txBody>
                  <a:tcPr/>
                </a:tc>
              </a:tr>
              <a:tr h="614746">
                <a:tc>
                  <a:txBody>
                    <a:bodyPr/>
                    <a:lstStyle/>
                    <a:p>
                      <a:r>
                        <a:rPr kumimoji="1" lang="ja-JP" altLang="en-US" sz="1600" b="1" dirty="0" smtClean="0"/>
                        <a:t>ポスター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\8,400</a:t>
                      </a:r>
                    </a:p>
                    <a:p>
                      <a:pPr algn="r"/>
                      <a:r>
                        <a:rPr kumimoji="1" lang="en-US" altLang="ja-JP" sz="1800" b="1" dirty="0" smtClean="0"/>
                        <a:t>\792,000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\876,000</a:t>
                      </a:r>
                      <a:endParaRPr kumimoji="1" lang="ja-JP" altLang="en-US" sz="1800" b="1" dirty="0"/>
                    </a:p>
                  </a:txBody>
                  <a:tcPr/>
                </a:tc>
                <a:tc rowSpan="4" gridSpan="4">
                  <a:txBody>
                    <a:bodyPr/>
                    <a:lstStyle/>
                    <a:p>
                      <a:pPr algn="r"/>
                      <a:endParaRPr kumimoji="1" lang="en-US" altLang="ja-JP" sz="6600" b="1" cap="none" spc="0" dirty="0" smtClean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9F033B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</a:endParaRPr>
                    </a:p>
                    <a:p>
                      <a:pPr algn="r"/>
                      <a:r>
                        <a:rPr kumimoji="1" lang="en-US" altLang="ja-JP" sz="72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12700" dist="38100" dir="2700000" algn="tl" rotWithShape="0">
                              <a:schemeClr val="bg1">
                                <a:lumMod val="50000"/>
                              </a:schemeClr>
                            </a:outerShdw>
                          </a:effectLst>
                        </a:rPr>
                        <a:t>\105,905,376</a:t>
                      </a:r>
                      <a:endParaRPr kumimoji="1" lang="ja-JP" altLang="en-US" sz="7200" b="1" cap="none" spc="0" dirty="0">
                        <a:ln w="9525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outerShdw blurRad="12700" dist="38100" dir="2700000" algn="tl" rotWithShape="0">
                            <a:schemeClr val="bg1">
                              <a:lumMod val="50000"/>
                            </a:schemeClr>
                          </a:outerShdw>
                        </a:effectLst>
                      </a:endParaRPr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</a:tr>
              <a:tr h="641092">
                <a:tc>
                  <a:txBody>
                    <a:bodyPr/>
                    <a:lstStyle/>
                    <a:p>
                      <a:r>
                        <a:rPr kumimoji="1" lang="ja-JP" altLang="en-US" sz="1600" b="1" dirty="0" smtClean="0"/>
                        <a:t>チラシ</a:t>
                      </a:r>
                      <a:r>
                        <a:rPr kumimoji="1" lang="en-US" altLang="ja-JP" sz="1600" b="1" dirty="0" smtClean="0"/>
                        <a:t>B5</a:t>
                      </a:r>
                    </a:p>
                    <a:p>
                      <a:r>
                        <a:rPr kumimoji="1" lang="ja-JP" altLang="en-US" sz="1600" b="1" dirty="0" smtClean="0"/>
                        <a:t>カラー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\1,470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10</a:t>
                      </a:r>
                      <a:r>
                        <a:rPr kumimoji="1" lang="ja-JP" altLang="en-US" sz="1600" b="1" dirty="0" smtClean="0"/>
                        <a:t>か月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\14,700</a:t>
                      </a:r>
                      <a:endParaRPr kumimoji="1" lang="ja-JP" altLang="en-US" sz="1800" b="1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r"/>
                      <a:endParaRPr kumimoji="1" lang="ja-JP" altLang="en-US" sz="66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9F033B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</a:tr>
              <a:tr h="516443">
                <a:tc>
                  <a:txBody>
                    <a:bodyPr/>
                    <a:lstStyle/>
                    <a:p>
                      <a:r>
                        <a:rPr lang="ja-JP" altLang="ja-JP" b="1" dirty="0" smtClean="0"/>
                        <a:t>屋台費用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b="1" dirty="0" smtClean="0"/>
                        <a:t>\200,000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b="1" dirty="0" smtClean="0"/>
                        <a:t>2</a:t>
                      </a:r>
                      <a:r>
                        <a:rPr lang="ja-JP" altLang="ja-JP" b="1" dirty="0" smtClean="0"/>
                        <a:t>回</a:t>
                      </a:r>
                      <a:r>
                        <a:rPr lang="en-US" altLang="ja-JP" b="1" dirty="0" smtClean="0"/>
                        <a:t>×</a:t>
                      </a:r>
                      <a:r>
                        <a:rPr lang="ja-JP" altLang="ja-JP" b="1" dirty="0" smtClean="0"/>
                        <a:t>開催地数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b="1" dirty="0" smtClean="0"/>
                        <a:t>\21,600,000</a:t>
                      </a:r>
                      <a:endParaRPr lang="ja-JP" altLang="en-US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r"/>
                      <a:endParaRPr kumimoji="1" lang="ja-JP" altLang="en-US" sz="36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9F033B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</a:tr>
              <a:tr h="18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1" dirty="0" smtClean="0"/>
                        <a:t>家賃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\70,000</a:t>
                      </a:r>
                      <a:endParaRPr kumimoji="1" lang="ja-JP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600" b="1" dirty="0" smtClean="0"/>
                        <a:t>12</a:t>
                      </a:r>
                      <a:r>
                        <a:rPr kumimoji="1" lang="ja-JP" altLang="en-US" sz="1600" b="1" dirty="0" smtClean="0"/>
                        <a:t>か月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\840,000</a:t>
                      </a:r>
                      <a:endParaRPr kumimoji="1" lang="ja-JP" altLang="en-US" sz="1800" b="1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r"/>
                      <a:endParaRPr kumimoji="1" lang="ja-JP" altLang="en-US" sz="36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9F033B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r"/>
                      <a:endParaRPr kumimoji="1" lang="ja-JP" altLang="en-US" sz="36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9F033B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r"/>
                      <a:endParaRPr kumimoji="1" lang="ja-JP" altLang="en-US" sz="2800" b="1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r"/>
                      <a:endParaRPr kumimoji="1" lang="ja-JP" altLang="en-US" sz="2800" b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直線コネクタ 7"/>
          <p:cNvCxnSpPr/>
          <p:nvPr/>
        </p:nvCxnSpPr>
        <p:spPr>
          <a:xfrm flipH="1">
            <a:off x="5727183" y="237934"/>
            <a:ext cx="12880" cy="681518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3615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爆発 1 6"/>
          <p:cNvSpPr/>
          <p:nvPr/>
        </p:nvSpPr>
        <p:spPr>
          <a:xfrm>
            <a:off x="1287887" y="1479262"/>
            <a:ext cx="9401578" cy="5028373"/>
          </a:xfrm>
          <a:prstGeom prst="irregularSeal1">
            <a:avLst/>
          </a:prstGeom>
          <a:solidFill>
            <a:srgbClr val="FFFF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＝</a:t>
            </a:r>
            <a:r>
              <a:rPr kumimoji="1" lang="en-US" altLang="ja-JP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1,338,624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タイトル 8"/>
          <p:cNvSpPr>
            <a:spLocks noGrp="1"/>
          </p:cNvSpPr>
          <p:nvPr>
            <p:ph type="title"/>
          </p:nvPr>
        </p:nvSpPr>
        <p:spPr>
          <a:xfrm>
            <a:off x="1287887" y="250135"/>
            <a:ext cx="10022982" cy="1325563"/>
          </a:xfrm>
        </p:spPr>
        <p:txBody>
          <a:bodyPr>
            <a:normAutofit/>
          </a:bodyPr>
          <a:lstStyle/>
          <a:p>
            <a:pPr fontAlgn="t"/>
            <a:r>
              <a:rPr kumimoji="1" lang="ja-JP" altLang="en-US" b="1" dirty="0" smtClean="0"/>
              <a:t>収入                                支出</a:t>
            </a:r>
            <a:endParaRPr kumimoji="1" lang="ja-JP" altLang="en-US" b="1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795269" y="1203216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en-US" altLang="ja-JP" sz="6000" dirty="0" smtClean="0"/>
              <a:t>107,244,000</a:t>
            </a:r>
            <a:r>
              <a:rPr kumimoji="1" lang="ja-JP" altLang="en-US" sz="6000" dirty="0" smtClean="0">
                <a:solidFill>
                  <a:srgbClr val="FF0000"/>
                </a:solidFill>
              </a:rPr>
              <a:t>－</a:t>
            </a:r>
            <a:r>
              <a:rPr kumimoji="1" lang="en-US" altLang="ja-JP" sz="6000" dirty="0" smtClean="0">
                <a:solidFill>
                  <a:srgbClr val="FF0000"/>
                </a:solidFill>
              </a:rPr>
              <a:t>105,905,376</a:t>
            </a:r>
            <a:endParaRPr kumimoji="1" lang="ja-JP" alt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6573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" y="0"/>
            <a:ext cx="12283440" cy="6858000"/>
          </a:xfrm>
        </p:spPr>
      </p:pic>
      <p:sp>
        <p:nvSpPr>
          <p:cNvPr id="3" name="正方形/長方形 2"/>
          <p:cNvSpPr/>
          <p:nvPr/>
        </p:nvSpPr>
        <p:spPr>
          <a:xfrm>
            <a:off x="6876288" y="3090672"/>
            <a:ext cx="4846320" cy="1609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288" y="3275393"/>
            <a:ext cx="4992624" cy="1388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108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5094514" y="-216513"/>
            <a:ext cx="271054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9900" b="1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和</a:t>
            </a:r>
            <a:endParaRPr kumimoji="1" lang="ja-JP" altLang="en-US" sz="19900" b="1" dirty="0">
              <a:latin typeface="HGP教科書体" panose="02020600000000000000" pitchFamily="18" charset="-128"/>
              <a:ea typeface="HGP教科書体" panose="02020600000000000000" pitchFamily="18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612571" y="3438507"/>
            <a:ext cx="97808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9900" b="1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背負う</a:t>
            </a:r>
            <a:endParaRPr kumimoji="1" lang="ja-JP" altLang="en-US" sz="19900" b="1" dirty="0">
              <a:latin typeface="HGP教科書体" panose="02020600000000000000" pitchFamily="18" charset="-128"/>
              <a:ea typeface="HGP教科書体" panose="02020600000000000000" pitchFamily="18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1" y="0"/>
            <a:ext cx="6714309" cy="627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45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00105 0.2300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115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69 L -0.00026 -0.1872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2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898" y="2071033"/>
            <a:ext cx="5570475" cy="4376802"/>
          </a:xfr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2" t="7866" r="13814" b="68954"/>
          <a:stretch/>
        </p:blipFill>
        <p:spPr>
          <a:xfrm>
            <a:off x="7634425" y="2993232"/>
            <a:ext cx="1027347" cy="1232816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2" t="7866" r="13814" b="68954"/>
          <a:stretch/>
        </p:blipFill>
        <p:spPr>
          <a:xfrm rot="18400204">
            <a:off x="3335123" y="2993233"/>
            <a:ext cx="1027347" cy="1232816"/>
          </a:xfrm>
          <a:prstGeom prst="rect">
            <a:avLst/>
          </a:prstGeom>
        </p:spPr>
      </p:pic>
      <p:grpSp>
        <p:nvGrpSpPr>
          <p:cNvPr id="10" name="グループ化 9"/>
          <p:cNvGrpSpPr/>
          <p:nvPr/>
        </p:nvGrpSpPr>
        <p:grpSpPr>
          <a:xfrm>
            <a:off x="2954361" y="2037647"/>
            <a:ext cx="5884012" cy="4376802"/>
            <a:chOff x="1178202" y="2216130"/>
            <a:chExt cx="5884012" cy="4376802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1739" y="2216130"/>
              <a:ext cx="5570475" cy="4376802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" t="7887" r="65591" b="64695"/>
            <a:stretch/>
          </p:blipFill>
          <p:spPr>
            <a:xfrm>
              <a:off x="1178202" y="2216130"/>
              <a:ext cx="1854558" cy="1880316"/>
            </a:xfrm>
            <a:prstGeom prst="rect">
              <a:avLst/>
            </a:prstGeom>
          </p:spPr>
        </p:pic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10491" y="745470"/>
            <a:ext cx="10012680" cy="1325563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5400" b="1" dirty="0" smtClean="0"/>
              <a:t>ひらめいた！！！</a:t>
            </a:r>
            <a:endParaRPr kumimoji="1" lang="ja-JP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154373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03491" y="178924"/>
            <a:ext cx="10012680" cy="1325563"/>
          </a:xfrm>
        </p:spPr>
        <p:txBody>
          <a:bodyPr/>
          <a:lstStyle/>
          <a:p>
            <a:r>
              <a:rPr kumimoji="1" lang="ja-JP" altLang="en-US" dirty="0" smtClean="0"/>
              <a:t>海外進出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973" y="3650678"/>
            <a:ext cx="3005622" cy="3005622"/>
          </a:xfrm>
        </p:spPr>
      </p:pic>
      <p:grpSp>
        <p:nvGrpSpPr>
          <p:cNvPr id="16" name="グループ化 15"/>
          <p:cNvGrpSpPr/>
          <p:nvPr/>
        </p:nvGrpSpPr>
        <p:grpSpPr>
          <a:xfrm>
            <a:off x="5083194" y="543341"/>
            <a:ext cx="3060879" cy="2163651"/>
            <a:chOff x="8095095" y="4041480"/>
            <a:chExt cx="3060879" cy="2163651"/>
          </a:xfrm>
        </p:grpSpPr>
        <p:sp>
          <p:nvSpPr>
            <p:cNvPr id="5" name="雲形吹き出し 4"/>
            <p:cNvSpPr/>
            <p:nvPr/>
          </p:nvSpPr>
          <p:spPr>
            <a:xfrm flipV="1">
              <a:off x="8095095" y="4041480"/>
              <a:ext cx="3060879" cy="2163651"/>
            </a:xfrm>
            <a:prstGeom prst="cloudCallout">
              <a:avLst>
                <a:gd name="adj1" fmla="val 1888"/>
                <a:gd name="adj2" fmla="val -89964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52" t="31240" r="15067" b="31952"/>
            <a:stretch/>
          </p:blipFill>
          <p:spPr>
            <a:xfrm>
              <a:off x="8717573" y="4669108"/>
              <a:ext cx="1815921" cy="983206"/>
            </a:xfrm>
            <a:prstGeom prst="rect">
              <a:avLst/>
            </a:prstGeom>
          </p:spPr>
        </p:pic>
      </p:grpSp>
      <p:grpSp>
        <p:nvGrpSpPr>
          <p:cNvPr id="14" name="グループ化 13"/>
          <p:cNvGrpSpPr/>
          <p:nvPr/>
        </p:nvGrpSpPr>
        <p:grpSpPr>
          <a:xfrm>
            <a:off x="1442386" y="1580801"/>
            <a:ext cx="3060879" cy="2163651"/>
            <a:chOff x="1194651" y="4010174"/>
            <a:chExt cx="3060879" cy="2163651"/>
          </a:xfrm>
        </p:grpSpPr>
        <p:sp>
          <p:nvSpPr>
            <p:cNvPr id="7" name="雲形吹き出し 6"/>
            <p:cNvSpPr/>
            <p:nvPr/>
          </p:nvSpPr>
          <p:spPr>
            <a:xfrm flipH="1" flipV="1">
              <a:off x="1194651" y="4010174"/>
              <a:ext cx="3060879" cy="2163651"/>
            </a:xfrm>
            <a:prstGeom prst="cloudCallout">
              <a:avLst>
                <a:gd name="adj1" fmla="val -51178"/>
                <a:gd name="adj2" fmla="val -631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763" r="100000">
                          <a14:foregroundMark x1="15491" y1="25781" x2="86650" y2="26660"/>
                          <a14:foregroundMark x1="11083" y1="42676" x2="81864" y2="40430"/>
                          <a14:foregroundMark x1="28463" y1="13672" x2="79219" y2="1582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2218">
              <a:off x="2052712" y="4326432"/>
              <a:ext cx="1351872" cy="1743472"/>
            </a:xfrm>
            <a:prstGeom prst="rect">
              <a:avLst/>
            </a:prstGeom>
          </p:spPr>
        </p:pic>
      </p:grpSp>
      <p:grpSp>
        <p:nvGrpSpPr>
          <p:cNvPr id="15" name="グループ化 14"/>
          <p:cNvGrpSpPr/>
          <p:nvPr/>
        </p:nvGrpSpPr>
        <p:grpSpPr>
          <a:xfrm>
            <a:off x="8862897" y="1712520"/>
            <a:ext cx="3060879" cy="2069745"/>
            <a:chOff x="8439389" y="1432839"/>
            <a:chExt cx="3060879" cy="2163651"/>
          </a:xfrm>
        </p:grpSpPr>
        <p:sp>
          <p:nvSpPr>
            <p:cNvPr id="6" name="雲形吹き出し 5"/>
            <p:cNvSpPr/>
            <p:nvPr/>
          </p:nvSpPr>
          <p:spPr>
            <a:xfrm>
              <a:off x="8439389" y="1432839"/>
              <a:ext cx="3060879" cy="2163651"/>
            </a:xfrm>
            <a:prstGeom prst="cloudCallout">
              <a:avLst>
                <a:gd name="adj1" fmla="val -64264"/>
                <a:gd name="adj2" fmla="val 64203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0282" y="1952334"/>
              <a:ext cx="1619091" cy="1124659"/>
            </a:xfrm>
            <a:prstGeom prst="rect">
              <a:avLst/>
            </a:prstGeom>
          </p:spPr>
        </p:pic>
      </p:grpSp>
      <p:pic>
        <p:nvPicPr>
          <p:cNvPr id="17" name="図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6558" y="4418980"/>
            <a:ext cx="2453273" cy="129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40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59259E-6 L 0.06705 0.04004 C 0.08099 0.04907 0.10195 0.05393 0.12396 0.05393 C 0.14896 0.05393 0.16901 0.04907 0.18294 0.04004 L 0.25 2.59259E-6 " pathEditMode="relative" rAng="0" ptsTypes="AAA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86360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まとめ</a:t>
            </a:r>
            <a:endParaRPr kumimoji="1" lang="ja-JP" altLang="en-US" dirty="0"/>
          </a:p>
        </p:txBody>
      </p:sp>
      <p:sp>
        <p:nvSpPr>
          <p:cNvPr id="5" name="角丸四角形 4"/>
          <p:cNvSpPr/>
          <p:nvPr/>
        </p:nvSpPr>
        <p:spPr>
          <a:xfrm>
            <a:off x="3110484" y="2514600"/>
            <a:ext cx="6473952" cy="1225296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 smtClean="0">
                <a:solidFill>
                  <a:schemeClr val="tx1"/>
                </a:solidFill>
              </a:rPr>
              <a:t>日本の祭りが広まる</a:t>
            </a:r>
            <a:endParaRPr kumimoji="1" lang="ja-JP" altLang="en-US" sz="4400" b="1" dirty="0">
              <a:solidFill>
                <a:schemeClr val="tx1"/>
              </a:solidFill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3110484" y="4114220"/>
            <a:ext cx="6473952" cy="1225296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 smtClean="0">
                <a:solidFill>
                  <a:schemeClr val="tx1"/>
                </a:solidFill>
              </a:rPr>
              <a:t>架け橋ができる</a:t>
            </a:r>
            <a:endParaRPr kumimoji="1" lang="ja-JP" altLang="en-US" sz="4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662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8" b="100000" l="0" r="100000">
                        <a14:foregroundMark x1="86000" y1="15132" x2="86000" y2="15132"/>
                        <a14:foregroundMark x1="66667" y1="3289" x2="81333" y2="10526"/>
                        <a14:foregroundMark x1="94667" y1="26974" x2="97333" y2="41447"/>
                        <a14:foregroundMark x1="77333" y1="88158" x2="77333" y2="88158"/>
                        <a14:foregroundMark x1="77333" y1="88158" x2="88000" y2="76974"/>
                        <a14:foregroundMark x1="88000" y1="78947" x2="98000" y2="546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255" y="4132588"/>
            <a:ext cx="2494047" cy="252730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508" y="1465943"/>
            <a:ext cx="2027278" cy="2149679"/>
          </a:xfrm>
          <a:prstGeom prst="ellipse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436915" y="1214965"/>
            <a:ext cx="870857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 smtClean="0"/>
              <a:t>一つの</a:t>
            </a:r>
            <a:r>
              <a:rPr kumimoji="1" lang="ja-JP" altLang="en-US" sz="150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和</a:t>
            </a:r>
            <a:r>
              <a:rPr kumimoji="1" lang="ja-JP" altLang="en-US" sz="9600" dirty="0" smtClean="0"/>
              <a:t>で</a:t>
            </a:r>
            <a:endParaRPr kumimoji="1" lang="ja-JP" altLang="en-US" sz="96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792504" y="4013200"/>
            <a:ext cx="65314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 smtClean="0"/>
              <a:t>一つの</a:t>
            </a:r>
            <a:r>
              <a:rPr kumimoji="1" lang="ja-JP" altLang="en-US" sz="15000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輪</a:t>
            </a:r>
            <a:endParaRPr kumimoji="1" lang="ja-JP" altLang="en-US" sz="15000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01732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1670957" y="2298020"/>
            <a:ext cx="10271760" cy="1294266"/>
          </a:xfrm>
        </p:spPr>
        <p:txBody>
          <a:bodyPr/>
          <a:lstStyle/>
          <a:p>
            <a:r>
              <a:rPr kumimoji="1" lang="ja-JP" altLang="en-US" dirty="0" smtClean="0"/>
              <a:t>ご清聴ありがとうございました。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94528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4"/>
          <a:stretch/>
        </p:blipFill>
        <p:spPr>
          <a:xfrm>
            <a:off x="8407046" y="1615534"/>
            <a:ext cx="3557427" cy="458132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あきる野市に必要なこと（解決策）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0"/>
          <a:stretch/>
        </p:blipFill>
        <p:spPr>
          <a:xfrm>
            <a:off x="2932249" y="3982928"/>
            <a:ext cx="1566739" cy="2454447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77" y="1638719"/>
            <a:ext cx="1805041" cy="234420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874" y="2816315"/>
            <a:ext cx="3794132" cy="4041685"/>
          </a:xfrm>
          <a:prstGeom prst="rect">
            <a:avLst/>
          </a:prstGeom>
        </p:spPr>
      </p:pic>
      <p:sp>
        <p:nvSpPr>
          <p:cNvPr id="7" name="右矢印 6"/>
          <p:cNvSpPr/>
          <p:nvPr/>
        </p:nvSpPr>
        <p:spPr>
          <a:xfrm>
            <a:off x="4287874" y="1495956"/>
            <a:ext cx="4119172" cy="1515091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7" r="23079"/>
          <a:stretch/>
        </p:blipFill>
        <p:spPr>
          <a:xfrm>
            <a:off x="1341119" y="4151840"/>
            <a:ext cx="1591130" cy="228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7548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そして、実際に楽しんでもらう</a:t>
            </a:r>
            <a:r>
              <a:rPr kumimoji="1" lang="en-US" altLang="ja-JP" dirty="0" smtClean="0"/>
              <a:t>…</a:t>
            </a:r>
            <a:r>
              <a:rPr kumimoji="1" lang="ja-JP" altLang="en-US" dirty="0" smtClean="0"/>
              <a:t>！</a:t>
            </a:r>
            <a:endParaRPr kumimoji="1" lang="ja-JP" altLang="en-US" dirty="0"/>
          </a:p>
        </p:txBody>
      </p:sp>
      <p:pic>
        <p:nvPicPr>
          <p:cNvPr id="8" name="コンテンツ プレースホルダー 7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11"/>
          <a:stretch/>
        </p:blipFill>
        <p:spPr>
          <a:xfrm>
            <a:off x="6773812" y="3837904"/>
            <a:ext cx="1409250" cy="1960328"/>
          </a:xfr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5"/>
          <a:stretch/>
        </p:blipFill>
        <p:spPr>
          <a:xfrm>
            <a:off x="3963220" y="3822136"/>
            <a:ext cx="1393438" cy="1976096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85"/>
          <a:stretch/>
        </p:blipFill>
        <p:spPr>
          <a:xfrm>
            <a:off x="5356658" y="3798300"/>
            <a:ext cx="1417154" cy="1976096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02"/>
          <a:stretch/>
        </p:blipFill>
        <p:spPr>
          <a:xfrm>
            <a:off x="2516769" y="3798300"/>
            <a:ext cx="1446451" cy="1976096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02"/>
          <a:stretch/>
        </p:blipFill>
        <p:spPr>
          <a:xfrm>
            <a:off x="8167250" y="3798300"/>
            <a:ext cx="1446451" cy="1976096"/>
          </a:xfrm>
          <a:prstGeom prst="rect">
            <a:avLst/>
          </a:prstGeom>
        </p:spPr>
      </p:pic>
      <p:pic>
        <p:nvPicPr>
          <p:cNvPr id="12" name="コンテンツ プレースホルダー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846" y="1887314"/>
            <a:ext cx="2548778" cy="1910986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3878">
            <a:off x="8340811" y="992556"/>
            <a:ext cx="523182" cy="1694515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238" y="2482149"/>
            <a:ext cx="1355755" cy="135575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073" y="1129614"/>
            <a:ext cx="1896675" cy="142039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477" y="2329456"/>
            <a:ext cx="1384283" cy="166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576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3" b="99474" l="10000" r="90000">
                        <a14:foregroundMark x1="73684" y1="14737" x2="73684" y2="14737"/>
                        <a14:foregroundMark x1="74474" y1="20789" x2="74474" y2="20789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084" y="3017359"/>
            <a:ext cx="3341755" cy="334175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実際どうだった</a:t>
            </a:r>
            <a:r>
              <a:rPr lang="ja-JP" altLang="en-US" dirty="0" smtClean="0"/>
              <a:t>か問題点（あきる野）</a:t>
            </a:r>
            <a:endParaRPr kumimoji="1" lang="ja-JP" altLang="en-US" dirty="0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5" r="36719" b="5631"/>
          <a:stretch/>
        </p:blipFill>
        <p:spPr>
          <a:xfrm flipH="1">
            <a:off x="10398948" y="2252814"/>
            <a:ext cx="1262130" cy="4106300"/>
          </a:xfr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47"/>
          <a:stretch/>
        </p:blipFill>
        <p:spPr>
          <a:xfrm>
            <a:off x="3903232" y="4613571"/>
            <a:ext cx="1263070" cy="217665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5"/>
          <a:stretch/>
        </p:blipFill>
        <p:spPr>
          <a:xfrm>
            <a:off x="1735383" y="4498663"/>
            <a:ext cx="1419145" cy="230072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22"/>
          <a:stretch/>
        </p:blipFill>
        <p:spPr>
          <a:xfrm>
            <a:off x="5090028" y="2839008"/>
            <a:ext cx="1263361" cy="1774563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360" y="1369129"/>
            <a:ext cx="2876676" cy="1564147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959" y="1274861"/>
            <a:ext cx="2876676" cy="1564147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518" b="94245" l="5114" r="485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760"/>
          <a:stretch/>
        </p:blipFill>
        <p:spPr>
          <a:xfrm>
            <a:off x="2369840" y="2734468"/>
            <a:ext cx="1286580" cy="1983044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09"/>
          <a:stretch/>
        </p:blipFill>
        <p:spPr>
          <a:xfrm>
            <a:off x="6388365" y="4534825"/>
            <a:ext cx="1175303" cy="2140488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513" y="1330385"/>
            <a:ext cx="1458599" cy="1454952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13" b="100000" l="246" r="995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733" y="2876319"/>
            <a:ext cx="4512210" cy="3623834"/>
          </a:xfrm>
          <a:prstGeom prst="rect">
            <a:avLst/>
          </a:prstGeom>
        </p:spPr>
      </p:pic>
      <p:sp>
        <p:nvSpPr>
          <p:cNvPr id="29" name="テキスト ボックス 28"/>
          <p:cNvSpPr txBox="1"/>
          <p:nvPr/>
        </p:nvSpPr>
        <p:spPr>
          <a:xfrm rot="20707249">
            <a:off x="2991300" y="3795740"/>
            <a:ext cx="4165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人手不足！！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919589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73092" y="507282"/>
            <a:ext cx="7137400" cy="696247"/>
          </a:xfrm>
        </p:spPr>
        <p:txBody>
          <a:bodyPr>
            <a:normAutofit fontScale="90000"/>
          </a:bodyPr>
          <a:lstStyle/>
          <a:p>
            <a:r>
              <a:rPr kumimoji="1" lang="ja-JP" altLang="en-US" sz="4800" dirty="0" smtClean="0"/>
              <a:t>スタッフ募集方法</a:t>
            </a:r>
            <a:endParaRPr kumimoji="1" lang="ja-JP" altLang="en-US" sz="48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473092" y="1656929"/>
            <a:ext cx="768868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6000" dirty="0" smtClean="0"/>
              <a:t>ポスター</a:t>
            </a:r>
            <a:endParaRPr kumimoji="1" lang="en-US" altLang="ja-JP" sz="6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6000" dirty="0" smtClean="0"/>
              <a:t>SNS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6000" dirty="0" smtClean="0"/>
              <a:t>Web</a:t>
            </a:r>
            <a:r>
              <a:rPr kumimoji="1" lang="ja-JP" altLang="en-US" sz="6000" dirty="0" smtClean="0"/>
              <a:t>サイト</a:t>
            </a:r>
            <a:endParaRPr kumimoji="1" lang="en-US" altLang="ja-JP" sz="6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 sz="6000" dirty="0" smtClean="0"/>
              <a:t>動</a:t>
            </a:r>
            <a:r>
              <a:rPr lang="ja-JP" altLang="en-US" sz="6000" dirty="0"/>
              <a:t>画</a:t>
            </a:r>
            <a:endParaRPr kumimoji="1" lang="en-US" altLang="ja-JP" sz="6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ja-JP" altLang="en-US" sz="3600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170" y="2997686"/>
            <a:ext cx="3207997" cy="275887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657" y="1518122"/>
            <a:ext cx="3256280" cy="325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51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570" y="1846579"/>
            <a:ext cx="2842977" cy="4689447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118" y="3343326"/>
            <a:ext cx="3189292" cy="223582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257" y="2909330"/>
            <a:ext cx="2792661" cy="2780297"/>
          </a:xfrm>
          <a:prstGeom prst="rect">
            <a:avLst/>
          </a:prstGeom>
        </p:spPr>
      </p:pic>
      <p:grpSp>
        <p:nvGrpSpPr>
          <p:cNvPr id="18" name="グループ化 17"/>
          <p:cNvGrpSpPr/>
          <p:nvPr/>
        </p:nvGrpSpPr>
        <p:grpSpPr>
          <a:xfrm>
            <a:off x="1344089" y="512879"/>
            <a:ext cx="7422133" cy="3865699"/>
            <a:chOff x="1344089" y="512879"/>
            <a:chExt cx="7422133" cy="3865699"/>
          </a:xfrm>
        </p:grpSpPr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4089" y="512879"/>
              <a:ext cx="7129760" cy="3865699"/>
            </a:xfrm>
            <a:prstGeom prst="rect">
              <a:avLst/>
            </a:prstGeom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2673525" y="940109"/>
              <a:ext cx="6092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6600" dirty="0" smtClean="0"/>
                <a:t>地域過疎化</a:t>
              </a:r>
              <a:endParaRPr kumimoji="1" lang="ja-JP" altLang="en-US" sz="6600" dirty="0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3008206" y="2254548"/>
              <a:ext cx="39151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6000" dirty="0" smtClean="0"/>
                <a:t>祭りの衰退</a:t>
              </a:r>
              <a:endParaRPr kumimoji="1" lang="ja-JP" altLang="en-US" sz="6000" dirty="0"/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1997280" y="300922"/>
            <a:ext cx="2717889" cy="3042315"/>
            <a:chOff x="1578467" y="2058506"/>
            <a:chExt cx="3042956" cy="3621833"/>
          </a:xfrm>
        </p:grpSpPr>
        <p:sp>
          <p:nvSpPr>
            <p:cNvPr id="10" name="テキスト ボックス 9"/>
            <p:cNvSpPr txBox="1"/>
            <p:nvPr/>
          </p:nvSpPr>
          <p:spPr>
            <a:xfrm>
              <a:off x="2374612" y="2058506"/>
              <a:ext cx="2246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0" dirty="0" smtClean="0"/>
                <a:t>AI</a:t>
              </a:r>
              <a:endParaRPr kumimoji="1" lang="ja-JP" altLang="en-US" sz="8000" dirty="0"/>
            </a:p>
          </p:txBody>
        </p: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8467" y="3242138"/>
              <a:ext cx="2485890" cy="2438201"/>
            </a:xfrm>
            <a:prstGeom prst="rect">
              <a:avLst/>
            </a:prstGeom>
          </p:spPr>
        </p:pic>
      </p:grpSp>
      <p:grpSp>
        <p:nvGrpSpPr>
          <p:cNvPr id="15" name="グループ化 14"/>
          <p:cNvGrpSpPr/>
          <p:nvPr/>
        </p:nvGrpSpPr>
        <p:grpSpPr>
          <a:xfrm>
            <a:off x="4786592" y="1763005"/>
            <a:ext cx="2835283" cy="2915700"/>
            <a:chOff x="4971535" y="2386453"/>
            <a:chExt cx="2835283" cy="2915700"/>
          </a:xfrm>
        </p:grpSpPr>
        <p:sp>
          <p:nvSpPr>
            <p:cNvPr id="9" name="テキスト ボックス 8"/>
            <p:cNvSpPr txBox="1"/>
            <p:nvPr/>
          </p:nvSpPr>
          <p:spPr>
            <a:xfrm>
              <a:off x="5500363" y="2386453"/>
              <a:ext cx="2246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8000" dirty="0" smtClean="0"/>
                <a:t>IO</a:t>
              </a:r>
              <a:r>
                <a:rPr lang="en-US" altLang="ja-JP" sz="8000" dirty="0"/>
                <a:t>T</a:t>
              </a:r>
              <a:endParaRPr kumimoji="1" lang="ja-JP" altLang="en-US" sz="8000" dirty="0"/>
            </a:p>
          </p:txBody>
        </p:sp>
        <p:pic>
          <p:nvPicPr>
            <p:cNvPr id="2" name="図 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400" b="17696"/>
            <a:stretch/>
          </p:blipFill>
          <p:spPr>
            <a:xfrm>
              <a:off x="4971535" y="3433596"/>
              <a:ext cx="2835283" cy="1868557"/>
            </a:xfrm>
            <a:prstGeom prst="rect">
              <a:avLst/>
            </a:prstGeom>
          </p:spPr>
        </p:pic>
      </p:grpSp>
      <p:grpSp>
        <p:nvGrpSpPr>
          <p:cNvPr id="16" name="グループ化 15"/>
          <p:cNvGrpSpPr/>
          <p:nvPr/>
        </p:nvGrpSpPr>
        <p:grpSpPr>
          <a:xfrm>
            <a:off x="2080702" y="3192992"/>
            <a:ext cx="2594110" cy="3095305"/>
            <a:chOff x="2080702" y="3192992"/>
            <a:chExt cx="2594110" cy="3095305"/>
          </a:xfrm>
        </p:grpSpPr>
        <p:sp>
          <p:nvSpPr>
            <p:cNvPr id="8" name="テキスト ボックス 7"/>
            <p:cNvSpPr txBox="1"/>
            <p:nvPr/>
          </p:nvSpPr>
          <p:spPr>
            <a:xfrm>
              <a:off x="2428001" y="3192992"/>
              <a:ext cx="2246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8000" dirty="0" smtClean="0"/>
                <a:t>V</a:t>
              </a:r>
              <a:r>
                <a:rPr lang="en-US" altLang="ja-JP" sz="8000" dirty="0"/>
                <a:t>R</a:t>
              </a:r>
              <a:endParaRPr kumimoji="1" lang="ja-JP" altLang="en-US" sz="8000" dirty="0"/>
            </a:p>
          </p:txBody>
        </p:sp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0702" y="4223374"/>
              <a:ext cx="2064923" cy="2064923"/>
            </a:xfrm>
            <a:prstGeom prst="rect">
              <a:avLst/>
            </a:prstGeom>
          </p:spPr>
        </p:pic>
      </p:grpSp>
      <p:sp>
        <p:nvSpPr>
          <p:cNvPr id="17" name="禁止 16"/>
          <p:cNvSpPr/>
          <p:nvPr/>
        </p:nvSpPr>
        <p:spPr>
          <a:xfrm>
            <a:off x="2067455" y="1295165"/>
            <a:ext cx="4910030" cy="4910030"/>
          </a:xfrm>
          <a:prstGeom prst="noSmoking">
            <a:avLst>
              <a:gd name="adj" fmla="val 113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0379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702" y="4231048"/>
            <a:ext cx="3189292" cy="2235827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970" y="3755729"/>
            <a:ext cx="2792661" cy="278029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950" y="1894875"/>
            <a:ext cx="4572000" cy="457200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2407350" y="2069043"/>
            <a:ext cx="2246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0" dirty="0" smtClean="0"/>
              <a:t>AI</a:t>
            </a:r>
            <a:endParaRPr kumimoji="1" lang="ja-JP" altLang="en-US" sz="8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388348" y="2569029"/>
            <a:ext cx="2246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0" dirty="0" smtClean="0"/>
              <a:t>AI</a:t>
            </a:r>
            <a:endParaRPr kumimoji="1" lang="ja-JP" altLang="en-US" sz="80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158094" y="502285"/>
            <a:ext cx="2246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0" smtClean="0"/>
              <a:t>AI</a:t>
            </a:r>
            <a:endParaRPr kumimoji="1" lang="ja-JP" altLang="en-US" sz="8000" dirty="0"/>
          </a:p>
        </p:txBody>
      </p:sp>
    </p:spTree>
    <p:extLst>
      <p:ext uri="{BB962C8B-B14F-4D97-AF65-F5344CB8AC3E}">
        <p14:creationId xmlns:p14="http://schemas.microsoft.com/office/powerpoint/2010/main" val="3432974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50000"/>
            <a:lum/>
          </a:blip>
          <a:srcRect/>
          <a:stretch>
            <a:fillRect l="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909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03465" y="315767"/>
            <a:ext cx="10012680" cy="1325563"/>
          </a:xfrm>
        </p:spPr>
        <p:txBody>
          <a:bodyPr/>
          <a:lstStyle/>
          <a:p>
            <a:r>
              <a:rPr kumimoji="1" lang="ja-JP" altLang="en-US" dirty="0" smtClean="0"/>
              <a:t>どうやって知ってもらうか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6" b="22052"/>
          <a:stretch/>
        </p:blipFill>
        <p:spPr>
          <a:xfrm>
            <a:off x="1632065" y="2089416"/>
            <a:ext cx="5649765" cy="3138055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898" y="3658443"/>
            <a:ext cx="2894082" cy="2555753"/>
          </a:xfrm>
          <a:prstGeom prst="rect">
            <a:avLst/>
          </a:prstGeom>
        </p:spPr>
      </p:pic>
      <p:sp>
        <p:nvSpPr>
          <p:cNvPr id="6" name="角丸四角形吹き出し 5"/>
          <p:cNvSpPr/>
          <p:nvPr/>
        </p:nvSpPr>
        <p:spPr>
          <a:xfrm>
            <a:off x="8375073" y="1921667"/>
            <a:ext cx="3567545" cy="2577379"/>
          </a:xfrm>
          <a:prstGeom prst="wedgeRoundRectCallout">
            <a:avLst>
              <a:gd name="adj1" fmla="val -48061"/>
              <a:gd name="adj2" fmla="val 63306"/>
              <a:gd name="adj3" fmla="val 16667"/>
            </a:avLst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 smtClean="0">
                <a:solidFill>
                  <a:schemeClr val="tx1"/>
                </a:solidFill>
              </a:rPr>
              <a:t>URL</a:t>
            </a:r>
          </a:p>
          <a:p>
            <a:pPr algn="ctr"/>
            <a:r>
              <a:rPr lang="en-US" altLang="ja-JP" sz="4800" b="1" dirty="0" smtClean="0">
                <a:solidFill>
                  <a:schemeClr val="tx1"/>
                </a:solidFill>
              </a:rPr>
              <a:t>QR</a:t>
            </a:r>
            <a:r>
              <a:rPr lang="ja-JP" altLang="en-US" sz="4800" b="1" dirty="0" smtClean="0">
                <a:solidFill>
                  <a:schemeClr val="tx1"/>
                </a:solidFill>
              </a:rPr>
              <a:t>コード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158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多神教を広め、世界平和へ</a:t>
            </a:r>
            <a:endParaRPr kumimoji="1" lang="ja-JP" altLang="en-US" dirty="0"/>
          </a:p>
        </p:txBody>
      </p:sp>
      <p:sp>
        <p:nvSpPr>
          <p:cNvPr id="6" name="山形 5"/>
          <p:cNvSpPr/>
          <p:nvPr/>
        </p:nvSpPr>
        <p:spPr>
          <a:xfrm>
            <a:off x="6410410" y="3480126"/>
            <a:ext cx="850006" cy="978794"/>
          </a:xfrm>
          <a:prstGeom prst="chevr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15" name="グループ化 14"/>
          <p:cNvGrpSpPr/>
          <p:nvPr/>
        </p:nvGrpSpPr>
        <p:grpSpPr>
          <a:xfrm>
            <a:off x="7720588" y="1924281"/>
            <a:ext cx="3755989" cy="4025147"/>
            <a:chOff x="7864165" y="1482110"/>
            <a:chExt cx="4286250" cy="4457700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4658" l="0" r="99556">
                          <a14:foregroundMark x1="83333" y1="12607" x2="92000" y2="27137"/>
                          <a14:foregroundMark x1="34222" y1="69017" x2="34222" y2="69017"/>
                          <a14:foregroundMark x1="38444" y1="69231" x2="38889" y2="70513"/>
                          <a14:foregroundMark x1="41556" y1="73291" x2="41778" y2="70940"/>
                          <a14:foregroundMark x1="44444" y1="73291" x2="46000" y2="7329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4165" y="1482110"/>
              <a:ext cx="4286250" cy="4457700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6329" y1="42353" x2="6329" y2="44706"/>
                          <a14:backgroundMark x1="97468" y1="17647" x2="99367" y2="15882"/>
                          <a14:backgroundMark x1="96835" y1="27647" x2="99367" y2="27059"/>
                          <a14:backgroundMark x1="61392" y1="97647" x2="63291" y2="9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9853" y="1975951"/>
              <a:ext cx="2128283" cy="2289925"/>
            </a:xfrm>
            <a:prstGeom prst="rect">
              <a:avLst/>
            </a:prstGeom>
          </p:spPr>
        </p:pic>
      </p:grpSp>
      <p:pic>
        <p:nvPicPr>
          <p:cNvPr id="11" name="図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699" y="2204446"/>
            <a:ext cx="2828061" cy="2828061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6" t="5889" r="30660" b="17235"/>
          <a:stretch/>
        </p:blipFill>
        <p:spPr>
          <a:xfrm>
            <a:off x="4582621" y="3530273"/>
            <a:ext cx="1230432" cy="1647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20" r="33267" b="11865"/>
          <a:stretch/>
        </p:blipFill>
        <p:spPr>
          <a:xfrm>
            <a:off x="1833070" y="3893771"/>
            <a:ext cx="1297035" cy="1649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7" t="17891" r="19245" b="23843"/>
          <a:stretch/>
        </p:blipFill>
        <p:spPr>
          <a:xfrm>
            <a:off x="3469248" y="1629124"/>
            <a:ext cx="1821002" cy="1125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7" r="11516"/>
          <a:stretch/>
        </p:blipFill>
        <p:spPr>
          <a:xfrm>
            <a:off x="1743776" y="1924281"/>
            <a:ext cx="1039345" cy="1105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グループ化 19"/>
          <p:cNvGrpSpPr/>
          <p:nvPr/>
        </p:nvGrpSpPr>
        <p:grpSpPr>
          <a:xfrm>
            <a:off x="2302788" y="5304858"/>
            <a:ext cx="3134878" cy="1030057"/>
            <a:chOff x="2302788" y="5304858"/>
            <a:chExt cx="3134878" cy="1030057"/>
          </a:xfrm>
        </p:grpSpPr>
        <p:sp>
          <p:nvSpPr>
            <p:cNvPr id="16" name="角丸四角形 15"/>
            <p:cNvSpPr/>
            <p:nvPr/>
          </p:nvSpPr>
          <p:spPr>
            <a:xfrm>
              <a:off x="2302788" y="5304858"/>
              <a:ext cx="3134878" cy="1030057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2658410" y="5461388"/>
              <a:ext cx="24236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000" b="1" dirty="0" smtClean="0"/>
                <a:t>多神教</a:t>
              </a:r>
              <a:endParaRPr kumimoji="1" lang="ja-JP" altLang="en-US" sz="4000" b="1" dirty="0"/>
            </a:p>
          </p:txBody>
        </p:sp>
      </p:grpSp>
      <p:grpSp>
        <p:nvGrpSpPr>
          <p:cNvPr id="21" name="グループ化 20"/>
          <p:cNvGrpSpPr/>
          <p:nvPr/>
        </p:nvGrpSpPr>
        <p:grpSpPr>
          <a:xfrm>
            <a:off x="8054427" y="5304857"/>
            <a:ext cx="3134878" cy="1030057"/>
            <a:chOff x="8054427" y="5304857"/>
            <a:chExt cx="3134878" cy="1030057"/>
          </a:xfrm>
        </p:grpSpPr>
        <p:sp>
          <p:nvSpPr>
            <p:cNvPr id="17" name="角丸四角形 16"/>
            <p:cNvSpPr/>
            <p:nvPr/>
          </p:nvSpPr>
          <p:spPr>
            <a:xfrm>
              <a:off x="8054427" y="5304857"/>
              <a:ext cx="3134878" cy="1030057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8386765" y="5461388"/>
              <a:ext cx="24236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000" b="1" dirty="0" smtClean="0"/>
                <a:t>世界平和</a:t>
              </a:r>
              <a:endParaRPr kumimoji="1" lang="ja-JP" altLang="en-US" sz="4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7059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祭りを通してまなんだよ（和の心、多神教）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8933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矢印 17"/>
          <p:cNvSpPr/>
          <p:nvPr/>
        </p:nvSpPr>
        <p:spPr>
          <a:xfrm flipH="1">
            <a:off x="7368844" y="1107422"/>
            <a:ext cx="479296" cy="315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801"/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11099" y="2411299"/>
            <a:ext cx="2266799" cy="1709138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53" y="4672587"/>
            <a:ext cx="1984085" cy="1754697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207" y="5170627"/>
            <a:ext cx="1031897" cy="1612338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38" b="89907" l="3500" r="98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6860">
            <a:off x="8157466" y="4207692"/>
            <a:ext cx="3366060" cy="2612740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890" y="2746237"/>
            <a:ext cx="1484402" cy="1399798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937" y="374164"/>
            <a:ext cx="1356634" cy="1638539"/>
          </a:xfrm>
          <a:prstGeom prst="rect">
            <a:avLst/>
          </a:prstGeom>
        </p:spPr>
      </p:pic>
      <p:sp>
        <p:nvSpPr>
          <p:cNvPr id="31" name="右矢印 30"/>
          <p:cNvSpPr/>
          <p:nvPr/>
        </p:nvSpPr>
        <p:spPr>
          <a:xfrm>
            <a:off x="7141790" y="5769950"/>
            <a:ext cx="479296" cy="315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801"/>
          </a:p>
        </p:txBody>
      </p:sp>
      <p:sp>
        <p:nvSpPr>
          <p:cNvPr id="32" name="右矢印 31"/>
          <p:cNvSpPr/>
          <p:nvPr/>
        </p:nvSpPr>
        <p:spPr>
          <a:xfrm rot="7337009">
            <a:off x="1585492" y="4085458"/>
            <a:ext cx="479296" cy="315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801"/>
          </a:p>
        </p:txBody>
      </p:sp>
      <p:sp>
        <p:nvSpPr>
          <p:cNvPr id="33" name="右矢印 32"/>
          <p:cNvSpPr/>
          <p:nvPr/>
        </p:nvSpPr>
        <p:spPr>
          <a:xfrm rot="1260382">
            <a:off x="2105717" y="5795488"/>
            <a:ext cx="479296" cy="315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801"/>
          </a:p>
        </p:txBody>
      </p:sp>
      <p:sp>
        <p:nvSpPr>
          <p:cNvPr id="34" name="右矢印 33"/>
          <p:cNvSpPr/>
          <p:nvPr/>
        </p:nvSpPr>
        <p:spPr>
          <a:xfrm rot="17955134">
            <a:off x="9867442" y="4460260"/>
            <a:ext cx="479296" cy="315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801"/>
          </a:p>
        </p:txBody>
      </p:sp>
      <p:sp>
        <p:nvSpPr>
          <p:cNvPr id="35" name="右矢印 34"/>
          <p:cNvSpPr/>
          <p:nvPr/>
        </p:nvSpPr>
        <p:spPr>
          <a:xfrm rot="13685371">
            <a:off x="9867442" y="1708743"/>
            <a:ext cx="479296" cy="315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801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10208653" y="2199252"/>
            <a:ext cx="1983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町の人と交流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3721614" y="2302354"/>
            <a:ext cx="1478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海外の方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652611" y="3852808"/>
            <a:ext cx="11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ツアー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40237" y="5102041"/>
            <a:ext cx="2601486" cy="1531067"/>
          </a:xfrm>
          <a:prstGeom prst="rect">
            <a:avLst/>
          </a:prstGeom>
        </p:spPr>
      </p:pic>
      <p:sp>
        <p:nvSpPr>
          <p:cNvPr id="49" name="テキスト ボックス 48"/>
          <p:cNvSpPr txBox="1"/>
          <p:nvPr/>
        </p:nvSpPr>
        <p:spPr>
          <a:xfrm>
            <a:off x="523049" y="5209458"/>
            <a:ext cx="825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日本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697670" y="5074133"/>
            <a:ext cx="822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田舎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5306065" y="4708964"/>
            <a:ext cx="2064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町の人に紹介</a:t>
            </a: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8174187" y="6321301"/>
            <a:ext cx="3004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町の人に知ってもらう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9584427" y="295941"/>
            <a:ext cx="800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祭り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9791" flipH="1">
            <a:off x="5216059" y="381738"/>
            <a:ext cx="2050004" cy="1839118"/>
          </a:xfrm>
          <a:prstGeom prst="rect">
            <a:avLst/>
          </a:prstGeom>
        </p:spPr>
      </p:pic>
      <p:sp>
        <p:nvSpPr>
          <p:cNvPr id="36" name="テキスト ボックス 35"/>
          <p:cNvSpPr txBox="1"/>
          <p:nvPr/>
        </p:nvSpPr>
        <p:spPr>
          <a:xfrm>
            <a:off x="5407595" y="267296"/>
            <a:ext cx="1734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母国へ帰る</a:t>
            </a:r>
          </a:p>
        </p:txBody>
      </p:sp>
      <p:sp>
        <p:nvSpPr>
          <p:cNvPr id="37" name="右矢印 36"/>
          <p:cNvSpPr/>
          <p:nvPr/>
        </p:nvSpPr>
        <p:spPr>
          <a:xfrm>
            <a:off x="5058836" y="5769950"/>
            <a:ext cx="479296" cy="315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801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829" y="2527386"/>
            <a:ext cx="1597390" cy="1567252"/>
          </a:xfrm>
          <a:prstGeom prst="rect">
            <a:avLst/>
          </a:prstGeom>
        </p:spPr>
      </p:pic>
      <p:sp>
        <p:nvSpPr>
          <p:cNvPr id="38" name="右矢印 37"/>
          <p:cNvSpPr/>
          <p:nvPr/>
        </p:nvSpPr>
        <p:spPr>
          <a:xfrm rot="2737961">
            <a:off x="6168937" y="2224382"/>
            <a:ext cx="479296" cy="315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801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7560689" y="3863805"/>
            <a:ext cx="1764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母国で発信</a:t>
            </a:r>
          </a:p>
        </p:txBody>
      </p:sp>
      <p:sp>
        <p:nvSpPr>
          <p:cNvPr id="6" name="大波 5"/>
          <p:cNvSpPr/>
          <p:nvPr/>
        </p:nvSpPr>
        <p:spPr>
          <a:xfrm>
            <a:off x="2769208" y="1782725"/>
            <a:ext cx="1052842" cy="564248"/>
          </a:xfrm>
          <a:prstGeom prst="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START</a:t>
            </a:r>
            <a:endParaRPr kumimoji="1" lang="ja-JP" altLang="en-US" b="1" dirty="0"/>
          </a:p>
        </p:txBody>
      </p:sp>
      <p:sp>
        <p:nvSpPr>
          <p:cNvPr id="40" name="大波 39"/>
          <p:cNvSpPr/>
          <p:nvPr/>
        </p:nvSpPr>
        <p:spPr>
          <a:xfrm>
            <a:off x="8113594" y="3209260"/>
            <a:ext cx="1052842" cy="564248"/>
          </a:xfrm>
          <a:prstGeom prst="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GOAL</a:t>
            </a:r>
            <a:endParaRPr kumimoji="1" lang="ja-JP" altLang="en-US" b="1" dirty="0"/>
          </a:p>
        </p:txBody>
      </p:sp>
      <p:sp>
        <p:nvSpPr>
          <p:cNvPr id="7" name="雲形吹き出し 6"/>
          <p:cNvSpPr/>
          <p:nvPr/>
        </p:nvSpPr>
        <p:spPr>
          <a:xfrm>
            <a:off x="85794" y="205359"/>
            <a:ext cx="3108167" cy="2000116"/>
          </a:xfrm>
          <a:prstGeom prst="cloudCallout">
            <a:avLst>
              <a:gd name="adj1" fmla="val 37866"/>
              <a:gd name="adj2" fmla="val 7686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75342" y="434173"/>
            <a:ext cx="247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祭りツアーを知る</a:t>
            </a:r>
            <a:endParaRPr lang="ja-JP" altLang="en-US" sz="2400" b="1" dirty="0">
              <a:ln w="6600">
                <a:solidFill>
                  <a:schemeClr val="accent2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429" l="59455" r="100000">
                        <a14:foregroundMark x1="77818" y1="89143" x2="77818" y2="89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752"/>
          <a:stretch/>
        </p:blipFill>
        <p:spPr>
          <a:xfrm>
            <a:off x="731056" y="951133"/>
            <a:ext cx="1259112" cy="99538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715" y="832177"/>
            <a:ext cx="624644" cy="437251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839646" y="4048865"/>
            <a:ext cx="742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atin typeface="AR丸ゴシック体M" panose="020B0609010101010101" pitchFamily="49" charset="-128"/>
                <a:ea typeface="AR丸ゴシック体M" panose="020B0609010101010101" pitchFamily="49" charset="-128"/>
              </a:rPr>
              <a:t>②</a:t>
            </a:r>
            <a:endParaRPr kumimoji="1" lang="ja-JP" altLang="en-US" sz="3200" b="1" dirty="0">
              <a:latin typeface="AR丸ゴシック体M" panose="020B0609010101010101" pitchFamily="49" charset="-128"/>
              <a:ea typeface="AR丸ゴシック体M" panose="020B0609010101010101" pitchFamily="49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851671" y="5899672"/>
            <a:ext cx="742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latin typeface="AR丸ゴシック体M" panose="020B0609010101010101" pitchFamily="49" charset="-128"/>
                <a:ea typeface="AR丸ゴシック体M" panose="020B0609010101010101" pitchFamily="49" charset="-128"/>
              </a:rPr>
              <a:t>③</a:t>
            </a:r>
            <a:endParaRPr kumimoji="1" lang="ja-JP" altLang="en-US" sz="3200" b="1" dirty="0">
              <a:latin typeface="AR丸ゴシック体M" panose="020B0609010101010101" pitchFamily="49" charset="-128"/>
              <a:ea typeface="AR丸ゴシック体M" panose="020B0609010101010101" pitchFamily="49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926774" y="5281946"/>
            <a:ext cx="742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atin typeface="AR丸ゴシック体M" panose="020B0609010101010101" pitchFamily="49" charset="-128"/>
                <a:ea typeface="AR丸ゴシック体M" panose="020B0609010101010101" pitchFamily="49" charset="-128"/>
              </a:rPr>
              <a:t>④</a:t>
            </a:r>
            <a:endParaRPr kumimoji="1" lang="ja-JP" altLang="en-US" sz="3200" b="1" dirty="0">
              <a:latin typeface="AR丸ゴシック体M" panose="020B0609010101010101" pitchFamily="49" charset="-128"/>
              <a:ea typeface="AR丸ゴシック体M" panose="020B0609010101010101" pitchFamily="49" charset="-128"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7102557" y="5967358"/>
            <a:ext cx="742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atin typeface="AR丸ゴシック体M" panose="020B0609010101010101" pitchFamily="49" charset="-128"/>
                <a:ea typeface="AR丸ゴシック体M" panose="020B0609010101010101" pitchFamily="49" charset="-128"/>
              </a:rPr>
              <a:t>⑤</a:t>
            </a:r>
            <a:endParaRPr kumimoji="1" lang="ja-JP" altLang="en-US" sz="3200" b="1" dirty="0">
              <a:latin typeface="AR丸ゴシック体M" panose="020B0609010101010101" pitchFamily="49" charset="-128"/>
              <a:ea typeface="AR丸ゴシック体M" panose="020B0609010101010101" pitchFamily="49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10130068" y="4457878"/>
            <a:ext cx="742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atin typeface="AR丸ゴシック体M" panose="020B0609010101010101" pitchFamily="49" charset="-128"/>
                <a:ea typeface="AR丸ゴシック体M" panose="020B0609010101010101" pitchFamily="49" charset="-128"/>
              </a:rPr>
              <a:t>⑥</a:t>
            </a:r>
            <a:endParaRPr kumimoji="1" lang="ja-JP" altLang="en-US" sz="3200" b="1" dirty="0">
              <a:latin typeface="AR丸ゴシック体M" panose="020B0609010101010101" pitchFamily="49" charset="-128"/>
              <a:ea typeface="AR丸ゴシック体M" panose="020B0609010101010101" pitchFamily="49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10122432" y="1366217"/>
            <a:ext cx="742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latin typeface="AR丸ゴシック体M" panose="020B0609010101010101" pitchFamily="49" charset="-128"/>
                <a:ea typeface="AR丸ゴシック体M" panose="020B0609010101010101" pitchFamily="49" charset="-128"/>
              </a:rPr>
              <a:t>➆</a:t>
            </a:r>
            <a:endParaRPr kumimoji="1" lang="ja-JP" altLang="en-US" sz="3200" b="1" dirty="0">
              <a:latin typeface="AR丸ゴシック体M" panose="020B0609010101010101" pitchFamily="49" charset="-128"/>
              <a:ea typeface="AR丸ゴシック体M" panose="020B0609010101010101" pitchFamily="49" charset="-128"/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7314867" y="593110"/>
            <a:ext cx="742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atin typeface="AR丸ゴシック体M" panose="020B0609010101010101" pitchFamily="49" charset="-128"/>
                <a:ea typeface="AR丸ゴシック体M" panose="020B0609010101010101" pitchFamily="49" charset="-128"/>
              </a:rPr>
              <a:t>⑧</a:t>
            </a:r>
            <a:endParaRPr kumimoji="1" lang="ja-JP" altLang="en-US" sz="3200" b="1" dirty="0">
              <a:latin typeface="AR丸ゴシック体M" panose="020B0609010101010101" pitchFamily="49" charset="-128"/>
              <a:ea typeface="AR丸ゴシック体M" panose="020B0609010101010101" pitchFamily="49" charset="-128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5767352" y="2234998"/>
            <a:ext cx="742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atin typeface="AR丸ゴシック体M" panose="020B0609010101010101" pitchFamily="49" charset="-128"/>
                <a:ea typeface="AR丸ゴシック体M" panose="020B0609010101010101" pitchFamily="49" charset="-128"/>
              </a:rPr>
              <a:t>⑨</a:t>
            </a:r>
            <a:endParaRPr kumimoji="1" lang="ja-JP" altLang="en-US" sz="3200" b="1" dirty="0">
              <a:latin typeface="AR丸ゴシック体M" panose="020B0609010101010101" pitchFamily="49" charset="-128"/>
              <a:ea typeface="AR丸ゴシック体M" panose="020B0609010101010101" pitchFamily="49" charset="-128"/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151596" y="46323"/>
            <a:ext cx="742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>
                <a:latin typeface="AR丸ゴシック体M" panose="020B0609010101010101" pitchFamily="49" charset="-128"/>
                <a:ea typeface="AR丸ゴシック体M" panose="020B0609010101010101" pitchFamily="49" charset="-128"/>
              </a:rPr>
              <a:t>①</a:t>
            </a:r>
            <a:endParaRPr kumimoji="1" lang="ja-JP" altLang="en-US" sz="3200" b="1" dirty="0">
              <a:latin typeface="AR丸ゴシック体M" panose="020B0609010101010101" pitchFamily="49" charset="-128"/>
              <a:ea typeface="AR丸ゴシック体M" panose="020B0609010101010101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3220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まず、はじめに</a:t>
            </a:r>
            <a:r>
              <a:rPr kumimoji="1" lang="en-US" altLang="ja-JP" dirty="0" smtClean="0"/>
              <a:t>…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818" y="1690688"/>
            <a:ext cx="3350530" cy="4351338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731" y="2424907"/>
            <a:ext cx="4633342" cy="3951969"/>
          </a:xfrm>
          <a:prstGeom prst="rect">
            <a:avLst/>
          </a:prstGeom>
        </p:spPr>
      </p:pic>
      <p:grpSp>
        <p:nvGrpSpPr>
          <p:cNvPr id="3" name="グループ化 2"/>
          <p:cNvGrpSpPr/>
          <p:nvPr/>
        </p:nvGrpSpPr>
        <p:grpSpPr>
          <a:xfrm>
            <a:off x="5129348" y="1306286"/>
            <a:ext cx="2857656" cy="3281216"/>
            <a:chOff x="5129348" y="1306286"/>
            <a:chExt cx="2857656" cy="3281216"/>
          </a:xfrm>
        </p:grpSpPr>
        <p:sp>
          <p:nvSpPr>
            <p:cNvPr id="6" name="山形 5"/>
            <p:cNvSpPr/>
            <p:nvPr/>
          </p:nvSpPr>
          <p:spPr>
            <a:xfrm>
              <a:off x="6103137" y="3544579"/>
              <a:ext cx="910078" cy="1042923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角丸四角形 6"/>
            <p:cNvSpPr/>
            <p:nvPr/>
          </p:nvSpPr>
          <p:spPr>
            <a:xfrm>
              <a:off x="5129348" y="1306286"/>
              <a:ext cx="2857656" cy="177281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6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ツアーを知る</a:t>
              </a:r>
              <a:endParaRPr kumimoji="1" lang="ja-JP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47041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申込みした外国人は</a:t>
            </a:r>
            <a:r>
              <a:rPr lang="en-US" altLang="ja-JP" dirty="0" smtClean="0"/>
              <a:t>…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552" y="2262873"/>
            <a:ext cx="2927594" cy="2927594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211" y1="33673" x2="63380" y2="81973"/>
                        <a14:foregroundMark x1="61127" y1="89456" x2="85634" y2="86735"/>
                        <a14:foregroundMark x1="60000" y1="24150" x2="74085" y2="22789"/>
                        <a14:foregroundMark x1="7887" y1="91497" x2="40563" y2="93537"/>
                        <a14:foregroundMark x1="58873" y1="92857" x2="65070" y2="93537"/>
                        <a14:foregroundMark x1="74085" y1="94898" x2="90704" y2="942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477" y="3453460"/>
            <a:ext cx="2799603" cy="2318544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662" r="100000">
                        <a14:foregroundMark x1="12742" y1="84718" x2="12742" y2="84718"/>
                        <a14:foregroundMark x1="25485" y1="83056" x2="25485" y2="83056"/>
                        <a14:foregroundMark x1="76177" y1="22259" x2="85319" y2="16611"/>
                      </a14:backgroundRemoval>
                    </a14:imgEffect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5716">
            <a:off x="1051560" y="2632064"/>
            <a:ext cx="3876416" cy="3232136"/>
          </a:xfrm>
          <a:prstGeom prst="rect">
            <a:avLst/>
          </a:prstGeom>
        </p:spPr>
      </p:pic>
      <p:grpSp>
        <p:nvGrpSpPr>
          <p:cNvPr id="3" name="グループ化 2"/>
          <p:cNvGrpSpPr/>
          <p:nvPr/>
        </p:nvGrpSpPr>
        <p:grpSpPr>
          <a:xfrm>
            <a:off x="4606811" y="935863"/>
            <a:ext cx="4130539" cy="3833730"/>
            <a:chOff x="4606811" y="935863"/>
            <a:chExt cx="4130539" cy="3833730"/>
          </a:xfrm>
        </p:grpSpPr>
        <p:sp>
          <p:nvSpPr>
            <p:cNvPr id="7" name="山形 6"/>
            <p:cNvSpPr/>
            <p:nvPr/>
          </p:nvSpPr>
          <p:spPr>
            <a:xfrm>
              <a:off x="5892421" y="3726670"/>
              <a:ext cx="910078" cy="1042923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4606811" y="935863"/>
              <a:ext cx="4130539" cy="177281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6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日本に来日</a:t>
              </a:r>
              <a:r>
                <a:rPr lang="ja-JP" altLang="en-US" sz="36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し</a:t>
              </a:r>
              <a:endParaRPr lang="en-US" altLang="ja-JP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  <a:p>
              <a:pPr algn="ctr"/>
              <a:r>
                <a:rPr kumimoji="1" lang="ja-JP" altLang="en-US" sz="36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田舎</a:t>
              </a:r>
              <a:r>
                <a:rPr kumimoji="1" lang="ja-JP" altLang="en-US" sz="36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の人に紹介</a:t>
              </a:r>
              <a:endParaRPr kumimoji="1" lang="en-US" altLang="ja-JP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60313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祭りの準備期間は</a:t>
            </a:r>
            <a:r>
              <a:rPr kumimoji="1" lang="en-US" altLang="ja-JP" dirty="0" smtClean="0"/>
              <a:t>…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51"/>
          <a:stretch/>
        </p:blipFill>
        <p:spPr>
          <a:xfrm>
            <a:off x="4576739" y="2709799"/>
            <a:ext cx="2128285" cy="3048243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695" y="2401810"/>
            <a:ext cx="2876256" cy="3526445"/>
          </a:xfrm>
          <a:prstGeom prst="rect">
            <a:avLst/>
          </a:prstGeom>
        </p:spPr>
      </p:pic>
      <p:sp>
        <p:nvSpPr>
          <p:cNvPr id="6" name="角丸四角形 5"/>
          <p:cNvSpPr/>
          <p:nvPr/>
        </p:nvSpPr>
        <p:spPr>
          <a:xfrm>
            <a:off x="4740726" y="909992"/>
            <a:ext cx="4130539" cy="17728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地域の人と交流</a:t>
            </a:r>
            <a:endParaRPr kumimoji="1" lang="ja-JP" altLang="en-US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雲形吹き出し 6"/>
          <p:cNvSpPr/>
          <p:nvPr/>
        </p:nvSpPr>
        <p:spPr>
          <a:xfrm>
            <a:off x="8966386" y="2064764"/>
            <a:ext cx="3225614" cy="2614308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 smtClean="0">
                <a:solidFill>
                  <a:schemeClr val="tx1"/>
                </a:solidFill>
              </a:rPr>
              <a:t>多神教の話</a:t>
            </a:r>
            <a:endParaRPr kumimoji="1" lang="ja-JP" alt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雲形吹き出し 7"/>
          <p:cNvSpPr/>
          <p:nvPr/>
        </p:nvSpPr>
        <p:spPr>
          <a:xfrm flipH="1">
            <a:off x="1418706" y="2064764"/>
            <a:ext cx="3225614" cy="2614308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 smtClean="0">
                <a:solidFill>
                  <a:schemeClr val="tx1"/>
                </a:solidFill>
              </a:rPr>
              <a:t>祭りの歴史</a:t>
            </a:r>
            <a:endParaRPr kumimoji="1" lang="ja-JP" alt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694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ターゲット（こんな外人を呼ぼう）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51"/>
          <a:stretch/>
        </p:blipFill>
        <p:spPr>
          <a:xfrm>
            <a:off x="2531420" y="1867189"/>
            <a:ext cx="3038107" cy="4351338"/>
          </a:xfrm>
        </p:spPr>
      </p:pic>
      <p:sp>
        <p:nvSpPr>
          <p:cNvPr id="5" name="角丸四角形 4"/>
          <p:cNvSpPr/>
          <p:nvPr/>
        </p:nvSpPr>
        <p:spPr>
          <a:xfrm>
            <a:off x="6347460" y="1891145"/>
            <a:ext cx="4521431" cy="11845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</a:rPr>
              <a:t>祭りに興味がある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6347460" y="3276166"/>
            <a:ext cx="4521431" cy="11845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</a:rPr>
              <a:t>主にアジア系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6347460" y="4672372"/>
            <a:ext cx="4521431" cy="11845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</a:rPr>
              <a:t>日本語が話せる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3276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コンテンツ プレースホルダー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148" y="2487219"/>
            <a:ext cx="4159879" cy="3285359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地域過疎化の理由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99" b="98561" l="7102" r="98011">
                        <a14:foregroundMark x1="69602" y1="19065" x2="69602" y2="19065"/>
                        <a14:foregroundMark x1="66193" y1="42446" x2="66193" y2="42446"/>
                        <a14:foregroundMark x1="90341" y1="46763" x2="90341" y2="46763"/>
                        <a14:foregroundMark x1="76705" y1="81295" x2="76705" y2="81295"/>
                        <a14:foregroundMark x1="67614" y1="79137" x2="67614" y2="79137"/>
                        <a14:foregroundMark x1="60795" y1="84173" x2="60795" y2="84173"/>
                        <a14:foregroundMark x1="61364" y1="77338" x2="61364" y2="77338"/>
                        <a14:foregroundMark x1="85795" y1="86331" x2="85511" y2="87410"/>
                        <a14:foregroundMark x1="81818" y1="43885" x2="81818" y2="43885"/>
                        <a14:foregroundMark x1="58807" y1="46763" x2="58807" y2="467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147" y="2487219"/>
            <a:ext cx="4159879" cy="3285359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955" y="529997"/>
            <a:ext cx="2100671" cy="1859001"/>
          </a:xfrm>
          <a:prstGeom prst="rect">
            <a:avLst/>
          </a:prstGeom>
        </p:spPr>
      </p:pic>
      <p:sp>
        <p:nvSpPr>
          <p:cNvPr id="9" name="下矢印 8"/>
          <p:cNvSpPr/>
          <p:nvPr/>
        </p:nvSpPr>
        <p:spPr>
          <a:xfrm>
            <a:off x="8029977" y="3295889"/>
            <a:ext cx="1572638" cy="8080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052294" y="5806908"/>
            <a:ext cx="1571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 smtClean="0"/>
              <a:t>若者</a:t>
            </a:r>
            <a:endParaRPr kumimoji="1" lang="ja-JP" altLang="en-US" sz="4800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525" y="3622892"/>
            <a:ext cx="6027313" cy="2875773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8029977" y="2293077"/>
            <a:ext cx="25063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 smtClean="0"/>
              <a:t>子供</a:t>
            </a:r>
            <a:endParaRPr kumimoji="1" lang="ja-JP" altLang="en-US" sz="4800" dirty="0"/>
          </a:p>
        </p:txBody>
      </p:sp>
      <p:sp>
        <p:nvSpPr>
          <p:cNvPr id="8" name="禁止 7"/>
          <p:cNvSpPr/>
          <p:nvPr/>
        </p:nvSpPr>
        <p:spPr>
          <a:xfrm>
            <a:off x="7377264" y="40738"/>
            <a:ext cx="2878051" cy="3091649"/>
          </a:xfrm>
          <a:prstGeom prst="noSmoking">
            <a:avLst>
              <a:gd name="adj" fmla="val 1172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19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ツアー紹介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638" y="2743374"/>
            <a:ext cx="3744689" cy="2807639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18573"/>
          <a:stretch/>
        </p:blipFill>
        <p:spPr>
          <a:xfrm>
            <a:off x="8553683" y="1690688"/>
            <a:ext cx="2346600" cy="1331329"/>
          </a:xfrm>
          <a:prstGeom prst="rect">
            <a:avLst/>
          </a:prstGeom>
        </p:spPr>
      </p:pic>
      <p:grpSp>
        <p:nvGrpSpPr>
          <p:cNvPr id="11" name="グループ化 10"/>
          <p:cNvGrpSpPr/>
          <p:nvPr/>
        </p:nvGrpSpPr>
        <p:grpSpPr>
          <a:xfrm>
            <a:off x="4305984" y="1306453"/>
            <a:ext cx="3885064" cy="3191293"/>
            <a:chOff x="4305984" y="1306453"/>
            <a:chExt cx="3885064" cy="3191293"/>
          </a:xfrm>
        </p:grpSpPr>
        <p:sp>
          <p:nvSpPr>
            <p:cNvPr id="7" name="山形 6"/>
            <p:cNvSpPr/>
            <p:nvPr/>
          </p:nvSpPr>
          <p:spPr>
            <a:xfrm>
              <a:off x="5849249" y="3454823"/>
              <a:ext cx="910078" cy="1042923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4305984" y="1306453"/>
              <a:ext cx="3885064" cy="157483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6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母国で発信</a:t>
              </a:r>
              <a:endParaRPr kumimoji="1" lang="ja-JP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1333058" y="1887455"/>
            <a:ext cx="3795676" cy="3657492"/>
            <a:chOff x="1333058" y="1887455"/>
            <a:chExt cx="3795676" cy="3657492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3058" y="1887455"/>
              <a:ext cx="2610291" cy="2610291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1122" y="4539402"/>
              <a:ext cx="1447612" cy="1005545"/>
            </a:xfrm>
            <a:prstGeom prst="rect">
              <a:avLst/>
            </a:prstGeom>
          </p:spPr>
        </p:pic>
      </p:grpSp>
      <p:pic>
        <p:nvPicPr>
          <p:cNvPr id="6" name="図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9993">
            <a:off x="3046570" y="4762807"/>
            <a:ext cx="2476549" cy="121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892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33333E-6 L -2.29167E-6 0.00023 C 0.00183 -0.00509 0.00378 -0.00995 0.00534 -0.01504 C 0.01185 -0.03657 -2.29167E-6 -0.0037 0.00847 -0.02639 C 0.00886 -0.02893 0.00912 -0.03148 0.00951 -0.03379 C 0.01016 -0.03773 0.01172 -0.04514 0.01172 -0.0449 C 0.01133 -0.06967 0.01107 -0.09398 0.01055 -0.11828 C 0.01042 -0.12777 0.01003 -0.13727 0.00951 -0.14652 C 0.00886 -0.15879 0.0086 -0.15509 0.00742 -0.16527 C 0.0069 -0.1699 0.00638 -0.17916 0.00534 -0.18402 C 0.00482 -0.1868 0.00378 -0.18912 0.00326 -0.19166 C 0.00274 -0.19352 0.00261 -0.19537 0.00222 -0.19722 C 0.00156 -0.1993 0.00052 -0.20069 -2.29167E-6 -0.20277 C -0.00091 -0.20648 -0.00078 -0.21088 -0.00208 -0.21412 C -0.00416 -0.21967 -0.00469 -0.2206 -0.00625 -0.22731 C -0.00677 -0.22916 -0.00664 -0.23125 -0.00729 -0.23287 C -0.0082 -0.23472 -0.0095 -0.23541 -0.01054 -0.23657 C -0.01185 -0.24375 -0.01133 -0.24305 -0.01471 -0.24977 C -0.01679 -0.2537 -0.01823 -0.25949 -0.02109 -0.26111 L -0.02422 -0.26296 C -0.02916 -0.27176 -0.02617 -0.26713 -0.03372 -0.27615 L -0.03685 -0.27986 C -0.03802 -0.28102 -0.03893 -0.28287 -0.0401 -0.28356 C -0.04114 -0.28426 -0.04219 -0.28472 -0.04323 -0.28541 C -0.04466 -0.28657 -0.04596 -0.28842 -0.04752 -0.28912 C -0.04922 -0.29027 -0.05104 -0.29027 -0.05273 -0.2912 C -0.05377 -0.29166 -0.05482 -0.29236 -0.05586 -0.29305 C -0.0569 -0.29421 -0.05781 -0.29606 -0.05911 -0.29676 C -0.06107 -0.29791 -0.06328 -0.29791 -0.06536 -0.29861 C -0.06719 -0.29907 -0.06888 -0.3 -0.0707 -0.30046 C -0.07344 -0.30115 -0.0763 -0.30162 -0.07916 -0.30231 C -0.0806 -0.30277 -0.0819 -0.30393 -0.08333 -0.30416 C -0.08932 -0.30532 -0.09531 -0.30555 -0.1013 -0.30602 C -0.10338 -0.30671 -0.10547 -0.30787 -0.10768 -0.30787 C -0.11536 -0.30787 -0.12304 -0.30602 -0.13086 -0.30602 L -0.1319 -0.30787 L -0.13607 -0.30602 " pathEditMode="relative" rAng="0" ptsTypes="AAAAAAAAAAAAAAAAAAAAAAAAAAAAAAAAAAA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24" y="-1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そして、実際に楽しんでもらう</a:t>
            </a:r>
            <a:r>
              <a:rPr kumimoji="1" lang="en-US" altLang="ja-JP" dirty="0" smtClean="0"/>
              <a:t>…</a:t>
            </a:r>
            <a:r>
              <a:rPr kumimoji="1" lang="ja-JP" altLang="en-US" dirty="0" smtClean="0"/>
              <a:t>！</a:t>
            </a:r>
            <a:endParaRPr kumimoji="1" lang="ja-JP" altLang="en-US" dirty="0"/>
          </a:p>
        </p:txBody>
      </p:sp>
      <p:pic>
        <p:nvPicPr>
          <p:cNvPr id="8" name="コンテンツ プレースホルダー 7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11"/>
          <a:stretch/>
        </p:blipFill>
        <p:spPr>
          <a:xfrm>
            <a:off x="6773812" y="3837904"/>
            <a:ext cx="1409250" cy="1960328"/>
          </a:xfr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5"/>
          <a:stretch/>
        </p:blipFill>
        <p:spPr>
          <a:xfrm>
            <a:off x="3963220" y="3822136"/>
            <a:ext cx="1393438" cy="1976096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85"/>
          <a:stretch/>
        </p:blipFill>
        <p:spPr>
          <a:xfrm>
            <a:off x="5356658" y="3798300"/>
            <a:ext cx="1417154" cy="1976096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02"/>
          <a:stretch/>
        </p:blipFill>
        <p:spPr>
          <a:xfrm>
            <a:off x="2516769" y="3798300"/>
            <a:ext cx="1446451" cy="1976096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02"/>
          <a:stretch/>
        </p:blipFill>
        <p:spPr>
          <a:xfrm>
            <a:off x="8167250" y="3798300"/>
            <a:ext cx="1446451" cy="1976096"/>
          </a:xfrm>
          <a:prstGeom prst="rect">
            <a:avLst/>
          </a:prstGeom>
        </p:spPr>
      </p:pic>
      <p:pic>
        <p:nvPicPr>
          <p:cNvPr id="12" name="コンテンツ プレースホルダー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846" y="1887314"/>
            <a:ext cx="2548778" cy="1910986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3878">
            <a:off x="8340811" y="992556"/>
            <a:ext cx="523182" cy="1694515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238" y="2482149"/>
            <a:ext cx="1355755" cy="135575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073" y="1129614"/>
            <a:ext cx="1896675" cy="142039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477" y="2329456"/>
            <a:ext cx="1384283" cy="166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576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収入</a:t>
            </a:r>
            <a:r>
              <a:rPr lang="ja-JP" altLang="en-US" dirty="0" smtClean="0"/>
              <a:t>（初年度</a:t>
            </a:r>
            <a:r>
              <a:rPr lang="ja-JP" altLang="en-US" dirty="0"/>
              <a:t>）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 b="1" dirty="0" smtClean="0"/>
              <a:t>　</a:t>
            </a:r>
            <a:endParaRPr lang="ja-JP" altLang="en-US" b="1" dirty="0"/>
          </a:p>
          <a:p>
            <a:endParaRPr lang="en-US" altLang="ja-JP" b="1" dirty="0" smtClean="0"/>
          </a:p>
          <a:p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335626"/>
              </p:ext>
            </p:extLst>
          </p:nvPr>
        </p:nvGraphicFramePr>
        <p:xfrm>
          <a:off x="1567542" y="1731709"/>
          <a:ext cx="10242382" cy="4324857"/>
        </p:xfrm>
        <a:graphic>
          <a:graphicData uri="http://schemas.openxmlformats.org/drawingml/2006/table">
            <a:tbl>
              <a:tblPr bandCol="1">
                <a:tableStyleId>{5DA37D80-6434-44D0-A028-1B22A696006F}</a:tableStyleId>
              </a:tblPr>
              <a:tblGrid>
                <a:gridCol w="2428748"/>
                <a:gridCol w="2554033"/>
                <a:gridCol w="2122295"/>
                <a:gridCol w="3137306"/>
              </a:tblGrid>
              <a:tr h="858293">
                <a:tc>
                  <a:txBody>
                    <a:bodyPr/>
                    <a:lstStyle/>
                    <a:p>
                      <a:pPr algn="l"/>
                      <a:endParaRPr kumimoji="1" lang="ja-JP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 smtClean="0"/>
                        <a:t>ツアー代</a:t>
                      </a:r>
                      <a:endParaRPr kumimoji="1" lang="ja-JP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 smtClean="0"/>
                        <a:t>人数</a:t>
                      </a:r>
                      <a:endParaRPr kumimoji="1" lang="ja-JP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 smtClean="0"/>
                        <a:t>合計</a:t>
                      </a:r>
                      <a:endParaRPr kumimoji="1" lang="ja-JP" altLang="en-US" sz="2800" b="1" dirty="0"/>
                    </a:p>
                  </a:txBody>
                  <a:tcPr/>
                </a:tc>
              </a:tr>
              <a:tr h="9234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 smtClean="0"/>
                        <a:t>外国人ツアー</a:t>
                      </a:r>
                      <a:endParaRPr kumimoji="1" lang="ja-JP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/>
                        <a:t>\315,000</a:t>
                      </a:r>
                      <a:endParaRPr kumimoji="1" lang="ja-JP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/>
                        <a:t>324</a:t>
                      </a:r>
                      <a:r>
                        <a:rPr kumimoji="1" lang="ja-JP" altLang="en-US" sz="2800" dirty="0" smtClean="0"/>
                        <a:t>人</a:t>
                      </a:r>
                      <a:endParaRPr kumimoji="1" lang="ja-JP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/>
                        <a:t>\102,060,000</a:t>
                      </a:r>
                      <a:endParaRPr kumimoji="1" lang="ja-JP" altLang="en-US" sz="2800" b="1" dirty="0"/>
                    </a:p>
                  </a:txBody>
                  <a:tcPr/>
                </a:tc>
              </a:tr>
              <a:tr h="111060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 smtClean="0"/>
                        <a:t>日本人ツアー</a:t>
                      </a:r>
                      <a:endParaRPr kumimoji="1" lang="ja-JP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/>
                        <a:t>\12,000</a:t>
                      </a:r>
                      <a:endParaRPr kumimoji="1" lang="ja-JP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800" dirty="0" smtClean="0"/>
                        <a:t>432</a:t>
                      </a:r>
                      <a:r>
                        <a:rPr kumimoji="1" lang="ja-JP" altLang="en-US" sz="2800" dirty="0" smtClean="0"/>
                        <a:t>人</a:t>
                      </a:r>
                    </a:p>
                    <a:p>
                      <a:pPr algn="ctr"/>
                      <a:endParaRPr kumimoji="1" lang="ja-JP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/>
                        <a:t>\5,184,000</a:t>
                      </a:r>
                      <a:endParaRPr kumimoji="1" lang="en-US" altLang="ja-JP" sz="2800" b="1" dirty="0" smtClean="0"/>
                    </a:p>
                  </a:txBody>
                  <a:tcPr/>
                </a:tc>
              </a:tr>
              <a:tr h="1090449">
                <a:tc>
                  <a:txBody>
                    <a:bodyPr/>
                    <a:lstStyle/>
                    <a:p>
                      <a:pPr algn="l"/>
                      <a:endParaRPr kumimoji="1" lang="en-US" altLang="ja-JP" sz="4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kumimoji="1" lang="en-US" altLang="ja-JP" sz="4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kumimoji="1" lang="en-US" altLang="ja-JP" sz="4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400" b="1" dirty="0" smtClean="0"/>
                        <a:t>\107,244,000</a:t>
                      </a:r>
                      <a:endParaRPr kumimoji="1" lang="ja-JP" altLang="en-US" sz="4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5316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支出（初年度）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コンテンツ プレースホルダー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5" y="910972"/>
            <a:ext cx="10997888" cy="553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45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利益（初年度）</a:t>
            </a:r>
            <a:endParaRPr kumimoji="1" lang="ja-JP" altLang="en-US" dirty="0"/>
          </a:p>
        </p:txBody>
      </p:sp>
      <p:sp>
        <p:nvSpPr>
          <p:cNvPr id="5" name="爆発 1 4"/>
          <p:cNvSpPr/>
          <p:nvPr/>
        </p:nvSpPr>
        <p:spPr>
          <a:xfrm>
            <a:off x="748763" y="1471567"/>
            <a:ext cx="10466946" cy="4839334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8800" b="1" dirty="0" smtClean="0"/>
              <a:t>＝</a:t>
            </a:r>
            <a:r>
              <a:rPr lang="en-US" altLang="ja-JP" sz="8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860826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1,338,624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343955" y="1159099"/>
            <a:ext cx="7276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800" b="1" dirty="0"/>
              <a:t>107,244,000</a:t>
            </a:r>
            <a:r>
              <a:rPr lang="ja-JP" altLang="en-US" sz="4800" b="1" dirty="0"/>
              <a:t>－</a:t>
            </a:r>
            <a:r>
              <a:rPr lang="en-US" altLang="ja-JP" sz="4800" b="1" dirty="0"/>
              <a:t>105,905,376</a:t>
            </a:r>
          </a:p>
        </p:txBody>
      </p:sp>
    </p:spTree>
    <p:extLst>
      <p:ext uri="{BB962C8B-B14F-4D97-AF65-F5344CB8AC3E}">
        <p14:creationId xmlns:p14="http://schemas.microsoft.com/office/powerpoint/2010/main" val="1270485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500" y="2276585"/>
            <a:ext cx="2497925" cy="205413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980" l="0" r="100000">
                        <a14:foregroundMark x1="65915" y1="20408" x2="75211" y2="92177"/>
                        <a14:foregroundMark x1="61408" y1="87755" x2="87324" y2="891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274" y="2022424"/>
            <a:ext cx="1376542" cy="1140009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現状分析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0" b="97842" l="284" r="100000">
                        <a14:foregroundMark x1="71591" y1="16187" x2="76420" y2="87050"/>
                        <a14:foregroundMark x1="60511" y1="84892" x2="88352" y2="85971"/>
                        <a14:foregroundMark x1="63636" y1="22302" x2="87500" y2="29496"/>
                        <a14:foregroundMark x1="63636" y1="24101" x2="62784" y2="33094"/>
                        <a14:foregroundMark x1="65341" y1="42086" x2="84375" y2="44245"/>
                        <a14:foregroundMark x1="67045" y1="76978" x2="79545" y2="888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101" y="2492211"/>
            <a:ext cx="1584988" cy="1251780"/>
          </a:xfrm>
          <a:prstGeom prst="rect">
            <a:avLst/>
          </a:prstGeom>
        </p:spPr>
      </p:pic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000" b="97667" l="885" r="99115">
                        <a14:foregroundMark x1="77286" y1="18333" x2="71976" y2="84667"/>
                        <a14:foregroundMark x1="60177" y1="83667" x2="88791" y2="83667"/>
                        <a14:foregroundMark x1="63422" y1="40667" x2="86726" y2="41667"/>
                        <a14:foregroundMark x1="19174" y1="36333" x2="40708" y2="36333"/>
                        <a14:foregroundMark x1="87316" y1="91333" x2="87611" y2="84000"/>
                        <a14:foregroundMark x1="25664" y1="60667" x2="28614" y2="7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87" y="3118101"/>
            <a:ext cx="1535287" cy="1358662"/>
          </a:xfr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372" y="2288782"/>
            <a:ext cx="2497925" cy="2054132"/>
          </a:xfrm>
          <a:prstGeom prst="rect">
            <a:avLst/>
          </a:prstGeom>
        </p:spPr>
      </p:pic>
      <p:grpSp>
        <p:nvGrpSpPr>
          <p:cNvPr id="28" name="グループ化 27"/>
          <p:cNvGrpSpPr/>
          <p:nvPr/>
        </p:nvGrpSpPr>
        <p:grpSpPr>
          <a:xfrm>
            <a:off x="1455313" y="4855335"/>
            <a:ext cx="3016776" cy="862885"/>
            <a:chOff x="1455313" y="4855335"/>
            <a:chExt cx="3016776" cy="862885"/>
          </a:xfrm>
        </p:grpSpPr>
        <p:sp>
          <p:nvSpPr>
            <p:cNvPr id="19" name="角丸四角形 18"/>
            <p:cNvSpPr/>
            <p:nvPr/>
          </p:nvSpPr>
          <p:spPr>
            <a:xfrm>
              <a:off x="1455313" y="4855335"/>
              <a:ext cx="3016776" cy="86288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1733769" y="4929459"/>
              <a:ext cx="24598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44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人手不足</a:t>
              </a:r>
              <a:endParaRPr kumimoji="1" lang="ja-JP" altLang="en-US" sz="4400" b="1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5111946" y="4836015"/>
            <a:ext cx="3016776" cy="862885"/>
            <a:chOff x="5111946" y="4836015"/>
            <a:chExt cx="3016776" cy="862885"/>
          </a:xfrm>
        </p:grpSpPr>
        <p:sp>
          <p:nvSpPr>
            <p:cNvPr id="20" name="角丸四角形 19"/>
            <p:cNvSpPr/>
            <p:nvPr/>
          </p:nvSpPr>
          <p:spPr>
            <a:xfrm>
              <a:off x="5111946" y="4836015"/>
              <a:ext cx="3016776" cy="86288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5390401" y="4876613"/>
              <a:ext cx="24598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44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資金不足</a:t>
              </a:r>
              <a:endParaRPr kumimoji="1" lang="ja-JP" altLang="en-US" sz="4400" b="1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grpSp>
        <p:nvGrpSpPr>
          <p:cNvPr id="33" name="グループ化 32"/>
          <p:cNvGrpSpPr/>
          <p:nvPr/>
        </p:nvGrpSpPr>
        <p:grpSpPr>
          <a:xfrm>
            <a:off x="8783257" y="4836016"/>
            <a:ext cx="3016776" cy="862885"/>
            <a:chOff x="8783257" y="4836016"/>
            <a:chExt cx="3016776" cy="862885"/>
          </a:xfrm>
        </p:grpSpPr>
        <p:sp>
          <p:nvSpPr>
            <p:cNvPr id="21" name="角丸四角形 20"/>
            <p:cNvSpPr/>
            <p:nvPr/>
          </p:nvSpPr>
          <p:spPr>
            <a:xfrm>
              <a:off x="8783257" y="4836016"/>
              <a:ext cx="3016776" cy="86288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9061712" y="4863734"/>
              <a:ext cx="24598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44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高齢化</a:t>
              </a:r>
              <a:endParaRPr kumimoji="1" lang="ja-JP" altLang="en-US" sz="4400" b="1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sp>
        <p:nvSpPr>
          <p:cNvPr id="25" name="禁止 24"/>
          <p:cNvSpPr/>
          <p:nvPr/>
        </p:nvSpPr>
        <p:spPr>
          <a:xfrm>
            <a:off x="1596274" y="2022424"/>
            <a:ext cx="2597360" cy="2562455"/>
          </a:xfrm>
          <a:prstGeom prst="noSmoking">
            <a:avLst>
              <a:gd name="adj" fmla="val 1065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35" name="グループ化 34"/>
          <p:cNvGrpSpPr/>
          <p:nvPr/>
        </p:nvGrpSpPr>
        <p:grpSpPr>
          <a:xfrm>
            <a:off x="8868734" y="2418299"/>
            <a:ext cx="3193421" cy="1393900"/>
            <a:chOff x="8868734" y="2418299"/>
            <a:chExt cx="3193421" cy="1393900"/>
          </a:xfrm>
        </p:grpSpPr>
        <p:pic>
          <p:nvPicPr>
            <p:cNvPr id="31" name="図 3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0" b="97842" l="284" r="100000">
                          <a14:foregroundMark x1="71591" y1="16187" x2="76420" y2="87050"/>
                          <a14:foregroundMark x1="60511" y1="84892" x2="88352" y2="85971"/>
                          <a14:foregroundMark x1="63636" y1="22302" x2="87500" y2="29496"/>
                          <a14:foregroundMark x1="63636" y1="24101" x2="62784" y2="33094"/>
                          <a14:foregroundMark x1="65341" y1="42086" x2="84375" y2="44245"/>
                          <a14:foregroundMark x1="67045" y1="76978" x2="79545" y2="8884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77121" y="2418299"/>
              <a:ext cx="1685034" cy="1393900"/>
            </a:xfrm>
            <a:prstGeom prst="rect">
              <a:avLst/>
            </a:prstGeom>
          </p:spPr>
        </p:pic>
        <p:pic>
          <p:nvPicPr>
            <p:cNvPr id="32" name="コンテンツ プレースホルダー 3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000" b="97667" l="885" r="99115">
                          <a14:foregroundMark x1="77286" y1="18333" x2="71976" y2="84667"/>
                          <a14:foregroundMark x1="60177" y1="83667" x2="88791" y2="83667"/>
                          <a14:foregroundMark x1="63422" y1="40667" x2="86726" y2="41667"/>
                          <a14:foregroundMark x1="19174" y1="36333" x2="40708" y2="36333"/>
                          <a14:foregroundMark x1="87316" y1="91333" x2="87611" y2="84000"/>
                          <a14:foregroundMark x1="25664" y1="60667" x2="28614" y2="7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8734" y="2453537"/>
              <a:ext cx="1535287" cy="1358662"/>
            </a:xfrm>
            <a:prstGeom prst="rect">
              <a:avLst/>
            </a:prstGeom>
          </p:spPr>
        </p:pic>
      </p:grpSp>
      <p:grpSp>
        <p:nvGrpSpPr>
          <p:cNvPr id="34" name="グループ化 33"/>
          <p:cNvGrpSpPr/>
          <p:nvPr/>
        </p:nvGrpSpPr>
        <p:grpSpPr>
          <a:xfrm>
            <a:off x="8768580" y="2418299"/>
            <a:ext cx="3222253" cy="1357224"/>
            <a:chOff x="6682942" y="438457"/>
            <a:chExt cx="3222253" cy="1357224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8229" y="438457"/>
              <a:ext cx="1686966" cy="1357224"/>
            </a:xfrm>
            <a:prstGeom prst="rect">
              <a:avLst/>
            </a:prstGeom>
          </p:spPr>
        </p:pic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980" l="0" r="100000">
                          <a14:foregroundMark x1="65915" y1="20408" x2="75211" y2="92177"/>
                          <a14:foregroundMark x1="61408" y1="87755" x2="87324" y2="8911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2942" y="438457"/>
              <a:ext cx="1593864" cy="13199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0222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日本の問題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926" y="259553"/>
            <a:ext cx="6629801" cy="590312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2066545" y="2103119"/>
            <a:ext cx="45343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少子高齢化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895681" y="4718304"/>
            <a:ext cx="52963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地方の過疎化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528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衰退データ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789123" y="1773438"/>
            <a:ext cx="3856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b="1" dirty="0" smtClean="0"/>
              <a:t>2000</a:t>
            </a:r>
            <a:r>
              <a:rPr kumimoji="1" lang="ja-JP" altLang="en-US" sz="4000" b="1" dirty="0" smtClean="0"/>
              <a:t>年</a:t>
            </a:r>
            <a:r>
              <a:rPr kumimoji="1" lang="en-US" altLang="ja-JP" sz="4000" b="1" dirty="0" smtClean="0"/>
              <a:t>86,420</a:t>
            </a:r>
            <a:r>
              <a:rPr kumimoji="1" lang="ja-JP" altLang="en-US" sz="4000" b="1" dirty="0" smtClean="0"/>
              <a:t>件</a:t>
            </a:r>
            <a:endParaRPr kumimoji="1" lang="ja-JP" altLang="en-US" sz="4000" b="1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012385" y="1825025"/>
            <a:ext cx="3779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b="1" dirty="0" smtClean="0"/>
              <a:t>2005</a:t>
            </a:r>
            <a:r>
              <a:rPr kumimoji="1" lang="ja-JP" altLang="en-US" sz="4000" b="1" dirty="0" smtClean="0"/>
              <a:t>年</a:t>
            </a:r>
            <a:r>
              <a:rPr lang="en-US" altLang="ja-JP" sz="4000" b="1" dirty="0" smtClean="0"/>
              <a:t>65,155</a:t>
            </a:r>
            <a:r>
              <a:rPr kumimoji="1" lang="ja-JP" altLang="en-US" sz="4000" b="1" dirty="0" smtClean="0"/>
              <a:t>件</a:t>
            </a:r>
            <a:endParaRPr kumimoji="1" lang="ja-JP" altLang="en-US" sz="4000" b="1" dirty="0"/>
          </a:p>
        </p:txBody>
      </p:sp>
      <p:grpSp>
        <p:nvGrpSpPr>
          <p:cNvPr id="131" name="グループ化 130"/>
          <p:cNvGrpSpPr/>
          <p:nvPr/>
        </p:nvGrpSpPr>
        <p:grpSpPr>
          <a:xfrm>
            <a:off x="1503609" y="2527287"/>
            <a:ext cx="3876416" cy="3740949"/>
            <a:chOff x="1452419" y="2772690"/>
            <a:chExt cx="3876416" cy="3740949"/>
          </a:xfrm>
        </p:grpSpPr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1662" r="100000">
                          <a14:foregroundMark x1="12742" y1="84718" x2="12742" y2="84718"/>
                          <a14:foregroundMark x1="25485" y1="83056" x2="25485" y2="83056"/>
                          <a14:foregroundMark x1="76177" y1="22259" x2="85319" y2="16611"/>
                        </a14:backgroundRemoval>
                      </a14:imgEffect>
                      <a14:imgEffect>
                        <a14:colorTemperature colorTemp="4700"/>
                      </a14:imgEffect>
                      <a14:imgEffect>
                        <a14:saturation sat="660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35716">
              <a:off x="1452419" y="2954965"/>
              <a:ext cx="3876416" cy="3232136"/>
            </a:xfrm>
            <a:prstGeom prst="rect">
              <a:avLst/>
            </a:prstGeom>
          </p:spPr>
        </p:pic>
        <p:grpSp>
          <p:nvGrpSpPr>
            <p:cNvPr id="130" name="グループ化 129"/>
            <p:cNvGrpSpPr/>
            <p:nvPr/>
          </p:nvGrpSpPr>
          <p:grpSpPr>
            <a:xfrm>
              <a:off x="1965145" y="2772690"/>
              <a:ext cx="2985357" cy="3740949"/>
              <a:chOff x="1965145" y="2772690"/>
              <a:chExt cx="2985357" cy="3740949"/>
            </a:xfrm>
          </p:grpSpPr>
          <p:pic>
            <p:nvPicPr>
              <p:cNvPr id="3" name="図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39487" y="556587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1" name="図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52261" y="534697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2" name="図 1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55505" y="4926508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3" name="図 1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98156" y="490917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4" name="図 1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3022" y="533831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5" name="図 1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1400" y="511941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6" name="図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03067" y="464952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7" name="図 1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6680" y="4191749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8" name="図 1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4854" y="3812409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9" name="図 1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9642" y="3249158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20" name="図 1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88917" y="4839784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21" name="図 2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3545" y="5364308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22" name="図 2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48726" y="577611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20183" y="5708729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24" name="図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99925" y="539337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25" name="図 2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82276" y="533831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26" name="図 2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105" y="533831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27" name="図 2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38430" y="533831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28" name="図 2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5249" y="505710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29" name="図 2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23461" y="505710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30" name="図 2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81761" y="517447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31" name="図 3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1059" y="517447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32" name="図 3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4131" y="505710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33" name="図 3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58785" y="505710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34" name="図 3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6336" y="4926224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35" name="図 3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88917" y="423034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36" name="図 3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01095" y="376303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37" name="図 3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14710" y="414194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38" name="図 3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621" y="404353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39" name="図 3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57811" y="400328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40" name="図 3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47614" y="4134083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41" name="図 4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51716" y="422531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42" name="図 4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97316" y="434296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43" name="図 4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0017" y="4380429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44" name="図 4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32548" y="4549333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45" name="図 4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0139" y="503173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46" name="図 4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02662" y="486411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47" name="図 4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70413" y="491754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48" name="図 4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40222" y="503516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49" name="図 4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9215" y="517786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50" name="図 4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8842" y="5164963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51" name="図 5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25370" y="522059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52" name="図 5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75392" y="5247000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53" name="図 5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18725" y="5247000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54" name="図 5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88251" y="531299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56" name="図 5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57" y="518061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57" name="図 5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3174" y="522025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58" name="図 5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4924" y="522025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59" name="図 5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28454" y="5326043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60" name="図 5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04834" y="537650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61" name="図 6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65609" y="5465900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62" name="図 6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62076" y="5518738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63" name="図 6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1583" y="4701910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64" name="図 6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8209" y="4571033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65" name="図 6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89344" y="469124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66" name="図 6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02475" y="517447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67" name="図 6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02195" y="533483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68" name="図 6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9823" y="539337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69" name="図 6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34705" y="546991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70" name="図 6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76914" y="5818179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71" name="図 7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25761" y="5825455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72" name="図 7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44606" y="592184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73" name="図 7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89153" y="614105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74" name="図 7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1268" y="6235215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75" name="図 7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65145" y="6142339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76" name="図 7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35765" y="313153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77" name="図 7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59808" y="302662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78" name="図 7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09279" y="3064993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79" name="図 7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5553" y="324098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80" name="図 7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3108" y="298248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81" name="図 8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98269" y="2772690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83" name="図 8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39080" y="4344149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84" name="図 8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52325" y="554577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85" name="図 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22505" y="549071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86" name="図 8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16531" y="520950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87" name="図 8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53495" y="391543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88" name="図 8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01021" y="419593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89" name="図 8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10211" y="415568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93" name="図 9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54457" y="5333016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95" name="図 9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54875" y="532687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96" name="図 9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54595" y="5487237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97" name="図 9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87105" y="5622311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98" name="図 9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29314" y="5970579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99" name="図 9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97006" y="607424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02" name="図 10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17545" y="6294739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03" name="図 10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34263" y="3360062"/>
                <a:ext cx="117394" cy="218900"/>
              </a:xfrm>
              <a:prstGeom prst="rect">
                <a:avLst/>
              </a:prstGeom>
            </p:spPr>
          </p:pic>
          <p:pic>
            <p:nvPicPr>
              <p:cNvPr id="105" name="図 10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0669" y="2925090"/>
                <a:ext cx="117394" cy="218900"/>
              </a:xfrm>
              <a:prstGeom prst="rect">
                <a:avLst/>
              </a:prstGeom>
            </p:spPr>
          </p:pic>
        </p:grpSp>
      </p:grpSp>
      <p:pic>
        <p:nvPicPr>
          <p:cNvPr id="106" name="図 10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662" r="100000">
                        <a14:foregroundMark x1="12742" y1="84718" x2="12742" y2="84718"/>
                        <a14:foregroundMark x1="25485" y1="83056" x2="25485" y2="83056"/>
                        <a14:foregroundMark x1="76177" y1="22259" x2="85319" y2="16611"/>
                      </a14:backgroundRemoval>
                    </a14:imgEffect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5716">
            <a:off x="7870354" y="2733683"/>
            <a:ext cx="3876416" cy="3232136"/>
          </a:xfrm>
          <a:prstGeom prst="rect">
            <a:avLst/>
          </a:prstGeom>
        </p:spPr>
      </p:pic>
      <p:grpSp>
        <p:nvGrpSpPr>
          <p:cNvPr id="4" name="グループ化 3"/>
          <p:cNvGrpSpPr/>
          <p:nvPr/>
        </p:nvGrpSpPr>
        <p:grpSpPr>
          <a:xfrm>
            <a:off x="8391260" y="2570237"/>
            <a:ext cx="2761528" cy="3588549"/>
            <a:chOff x="6605929" y="2464943"/>
            <a:chExt cx="2761528" cy="3588549"/>
          </a:xfrm>
        </p:grpSpPr>
        <p:pic>
          <p:nvPicPr>
            <p:cNvPr id="107" name="図 10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7464" y="3884002"/>
              <a:ext cx="117394" cy="218900"/>
            </a:xfrm>
            <a:prstGeom prst="rect">
              <a:avLst/>
            </a:prstGeom>
          </p:spPr>
        </p:pic>
        <p:pic>
          <p:nvPicPr>
            <p:cNvPr id="108" name="図 10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0709" y="5085630"/>
              <a:ext cx="117394" cy="218900"/>
            </a:xfrm>
            <a:prstGeom prst="rect">
              <a:avLst/>
            </a:prstGeom>
          </p:spPr>
        </p:pic>
        <p:pic>
          <p:nvPicPr>
            <p:cNvPr id="109" name="図 10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0889" y="5030565"/>
              <a:ext cx="117394" cy="218900"/>
            </a:xfrm>
            <a:prstGeom prst="rect">
              <a:avLst/>
            </a:prstGeom>
          </p:spPr>
        </p:pic>
        <p:pic>
          <p:nvPicPr>
            <p:cNvPr id="111" name="図 1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41879" y="3455284"/>
              <a:ext cx="117394" cy="218900"/>
            </a:xfrm>
            <a:prstGeom prst="rect">
              <a:avLst/>
            </a:prstGeom>
          </p:spPr>
        </p:pic>
        <p:pic>
          <p:nvPicPr>
            <p:cNvPr id="113" name="図 1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8595" y="3695535"/>
              <a:ext cx="117394" cy="218900"/>
            </a:xfrm>
            <a:prstGeom prst="rect">
              <a:avLst/>
            </a:prstGeom>
          </p:spPr>
        </p:pic>
        <p:pic>
          <p:nvPicPr>
            <p:cNvPr id="114" name="図 1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43446" y="4556364"/>
              <a:ext cx="117394" cy="218900"/>
            </a:xfrm>
            <a:prstGeom prst="rect">
              <a:avLst/>
            </a:prstGeom>
          </p:spPr>
        </p:pic>
        <p:pic>
          <p:nvPicPr>
            <p:cNvPr id="115" name="図 1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1006" y="4727415"/>
              <a:ext cx="117394" cy="218900"/>
            </a:xfrm>
            <a:prstGeom prst="rect">
              <a:avLst/>
            </a:prstGeom>
          </p:spPr>
        </p:pic>
        <p:pic>
          <p:nvPicPr>
            <p:cNvPr id="116" name="図 1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6154" y="4912849"/>
              <a:ext cx="117394" cy="218900"/>
            </a:xfrm>
            <a:prstGeom prst="rect">
              <a:avLst/>
            </a:prstGeom>
          </p:spPr>
        </p:pic>
        <p:pic>
          <p:nvPicPr>
            <p:cNvPr id="117" name="図 1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2841" y="4872869"/>
              <a:ext cx="117394" cy="218900"/>
            </a:xfrm>
            <a:prstGeom prst="rect">
              <a:avLst/>
            </a:prstGeom>
          </p:spPr>
        </p:pic>
        <p:pic>
          <p:nvPicPr>
            <p:cNvPr id="121" name="図 1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5489" y="5162164"/>
              <a:ext cx="117394" cy="218900"/>
            </a:xfrm>
            <a:prstGeom prst="rect">
              <a:avLst/>
            </a:prstGeom>
          </p:spPr>
        </p:pic>
        <p:pic>
          <p:nvPicPr>
            <p:cNvPr id="122" name="図 1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7698" y="5510432"/>
              <a:ext cx="117394" cy="218900"/>
            </a:xfrm>
            <a:prstGeom prst="rect">
              <a:avLst/>
            </a:prstGeom>
          </p:spPr>
        </p:pic>
        <p:pic>
          <p:nvPicPr>
            <p:cNvPr id="124" name="図 1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9937" y="5833305"/>
              <a:ext cx="117394" cy="218900"/>
            </a:xfrm>
            <a:prstGeom prst="rect">
              <a:avLst/>
            </a:prstGeom>
          </p:spPr>
        </p:pic>
        <p:pic>
          <p:nvPicPr>
            <p:cNvPr id="126" name="図 1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5929" y="5834592"/>
              <a:ext cx="117394" cy="218900"/>
            </a:xfrm>
            <a:prstGeom prst="rect">
              <a:avLst/>
            </a:prstGeom>
          </p:spPr>
        </p:pic>
        <p:pic>
          <p:nvPicPr>
            <p:cNvPr id="127" name="図 1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6549" y="2823784"/>
              <a:ext cx="117394" cy="218900"/>
            </a:xfrm>
            <a:prstGeom prst="rect">
              <a:avLst/>
            </a:prstGeom>
          </p:spPr>
        </p:pic>
        <p:pic>
          <p:nvPicPr>
            <p:cNvPr id="128" name="図 1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0063" y="2757246"/>
              <a:ext cx="117394" cy="218900"/>
            </a:xfrm>
            <a:prstGeom prst="rect">
              <a:avLst/>
            </a:prstGeom>
          </p:spPr>
        </p:pic>
        <p:pic>
          <p:nvPicPr>
            <p:cNvPr id="129" name="図 1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9053" y="2464943"/>
              <a:ext cx="117394" cy="218900"/>
            </a:xfrm>
            <a:prstGeom prst="rect">
              <a:avLst/>
            </a:prstGeom>
          </p:spPr>
        </p:pic>
        <p:pic>
          <p:nvPicPr>
            <p:cNvPr id="133" name="図 1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0270" y="4637743"/>
              <a:ext cx="117394" cy="218900"/>
            </a:xfrm>
            <a:prstGeom prst="rect">
              <a:avLst/>
            </a:prstGeom>
          </p:spPr>
        </p:pic>
        <p:pic>
          <p:nvPicPr>
            <p:cNvPr id="135" name="図 1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4627" y="4305656"/>
              <a:ext cx="117394" cy="218900"/>
            </a:xfrm>
            <a:prstGeom prst="rect">
              <a:avLst/>
            </a:prstGeom>
          </p:spPr>
        </p:pic>
        <p:pic>
          <p:nvPicPr>
            <p:cNvPr id="136" name="図 13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41879" y="4158743"/>
              <a:ext cx="117394" cy="218900"/>
            </a:xfrm>
            <a:prstGeom prst="rect">
              <a:avLst/>
            </a:prstGeom>
          </p:spPr>
        </p:pic>
        <p:pic>
          <p:nvPicPr>
            <p:cNvPr id="137" name="図 1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9155" y="4001283"/>
              <a:ext cx="117394" cy="218900"/>
            </a:xfrm>
            <a:prstGeom prst="rect">
              <a:avLst/>
            </a:prstGeom>
          </p:spPr>
        </p:pic>
        <p:pic>
          <p:nvPicPr>
            <p:cNvPr id="138" name="図 1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5324" y="4901940"/>
              <a:ext cx="117394" cy="218900"/>
            </a:xfrm>
            <a:prstGeom prst="rect">
              <a:avLst/>
            </a:prstGeom>
          </p:spPr>
        </p:pic>
        <p:pic>
          <p:nvPicPr>
            <p:cNvPr id="139" name="図 1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4087" y="4678414"/>
              <a:ext cx="117394" cy="218900"/>
            </a:xfrm>
            <a:prstGeom prst="rect">
              <a:avLst/>
            </a:prstGeom>
          </p:spPr>
        </p:pic>
        <p:pic>
          <p:nvPicPr>
            <p:cNvPr id="141" name="図 1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4049" y="5331370"/>
              <a:ext cx="117394" cy="218900"/>
            </a:xfrm>
            <a:prstGeom prst="rect">
              <a:avLst/>
            </a:prstGeom>
          </p:spPr>
        </p:pic>
        <p:pic>
          <p:nvPicPr>
            <p:cNvPr id="142" name="図 1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8704" y="5214140"/>
              <a:ext cx="117394" cy="218900"/>
            </a:xfrm>
            <a:prstGeom prst="rect">
              <a:avLst/>
            </a:prstGeom>
          </p:spPr>
        </p:pic>
        <p:pic>
          <p:nvPicPr>
            <p:cNvPr id="143" name="図 1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2935" y="4798702"/>
              <a:ext cx="117394" cy="218900"/>
            </a:xfrm>
            <a:prstGeom prst="rect">
              <a:avLst/>
            </a:prstGeom>
          </p:spPr>
        </p:pic>
        <p:pic>
          <p:nvPicPr>
            <p:cNvPr id="146" name="図 14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1109" y="5418423"/>
              <a:ext cx="117394" cy="218900"/>
            </a:xfrm>
            <a:prstGeom prst="rect">
              <a:avLst/>
            </a:prstGeom>
          </p:spPr>
        </p:pic>
      </p:grpSp>
      <p:sp>
        <p:nvSpPr>
          <p:cNvPr id="10" name="右矢印 9"/>
          <p:cNvSpPr/>
          <p:nvPr/>
        </p:nvSpPr>
        <p:spPr>
          <a:xfrm>
            <a:off x="5786869" y="3422807"/>
            <a:ext cx="1901348" cy="1367539"/>
          </a:xfrm>
          <a:prstGeom prst="rightArrow">
            <a:avLst/>
          </a:prstGeom>
          <a:noFill/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5" name="爆発 2 54"/>
          <p:cNvSpPr/>
          <p:nvPr/>
        </p:nvSpPr>
        <p:spPr>
          <a:xfrm>
            <a:off x="1836111" y="576411"/>
            <a:ext cx="9802864" cy="5882433"/>
          </a:xfrm>
          <a:prstGeom prst="irregularSeal2">
            <a:avLst/>
          </a:prstGeom>
          <a:solidFill>
            <a:srgbClr val="FF00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２５％減</a:t>
            </a:r>
            <a:endParaRPr kumimoji="1" lang="ja-JP" altLang="en-US" sz="88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9835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動画</a:t>
            </a:r>
            <a:endParaRPr kumimoji="1" lang="ja-JP" altLang="en-US" dirty="0"/>
          </a:p>
        </p:txBody>
      </p:sp>
      <p:pic>
        <p:nvPicPr>
          <p:cNvPr id="5" name="祭り-本番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3867"/>
                  <p14:fade ou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97337" y="941717"/>
            <a:ext cx="7565287" cy="533895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4039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1050</TotalTime>
  <Words>746</Words>
  <Application>Microsoft Office PowerPoint</Application>
  <PresentationFormat>ワイド画面</PresentationFormat>
  <Paragraphs>333</Paragraphs>
  <Slides>54</Slides>
  <Notes>0</Notes>
  <HiddenSlides>19</HiddenSlides>
  <MMClips>5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54</vt:i4>
      </vt:variant>
    </vt:vector>
  </HeadingPairs>
  <TitlesOfParts>
    <vt:vector size="65" baseType="lpstr">
      <vt:lpstr>AR丸ゴシック体M</vt:lpstr>
      <vt:lpstr>HGP教科書体</vt:lpstr>
      <vt:lpstr>HGS教科書体</vt:lpstr>
      <vt:lpstr>HGS行書体</vt:lpstr>
      <vt:lpstr>맑은 고딕</vt:lpstr>
      <vt:lpstr>ＭＳ Ｐゴシック</vt:lpstr>
      <vt:lpstr>Arial</vt:lpstr>
      <vt:lpstr>Calibri</vt:lpstr>
      <vt:lpstr>Calibri Light</vt:lpstr>
      <vt:lpstr>Cordia New</vt:lpstr>
      <vt:lpstr>Office テーマ</vt:lpstr>
      <vt:lpstr>～和で輪を繋げる～ わっしょい </vt:lpstr>
      <vt:lpstr>PowerPoint プレゼンテーション</vt:lpstr>
      <vt:lpstr>PowerPoint プレゼンテーション</vt:lpstr>
      <vt:lpstr>PowerPoint プレゼンテーション</vt:lpstr>
      <vt:lpstr>地域過疎化の理由</vt:lpstr>
      <vt:lpstr>現状分析</vt:lpstr>
      <vt:lpstr>日本の問題</vt:lpstr>
      <vt:lpstr>衰退データ</vt:lpstr>
      <vt:lpstr>動画</vt:lpstr>
      <vt:lpstr>PowerPoint プレゼンテーション</vt:lpstr>
      <vt:lpstr>あきる野市に必要なこと（解決策）</vt:lpstr>
      <vt:lpstr>ターゲット詳細</vt:lpstr>
      <vt:lpstr>ターゲット詳細</vt:lpstr>
      <vt:lpstr>PowerPoint プレゼンテーション</vt:lpstr>
      <vt:lpstr>ツアー紹介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ツアー紹介</vt:lpstr>
      <vt:lpstr>ツアー紹介</vt:lpstr>
      <vt:lpstr>ツアー紹介</vt:lpstr>
      <vt:lpstr>PowerPoint プレゼンテーション</vt:lpstr>
      <vt:lpstr>ツアー紹介（全体）</vt:lpstr>
      <vt:lpstr>収入</vt:lpstr>
      <vt:lpstr>支出（初年度）</vt:lpstr>
      <vt:lpstr>収入                                支出</vt:lpstr>
      <vt:lpstr>PowerPoint プレゼンテーション</vt:lpstr>
      <vt:lpstr>ひらめいた！！！</vt:lpstr>
      <vt:lpstr>海外進出</vt:lpstr>
      <vt:lpstr>PowerPoint プレゼンテーション</vt:lpstr>
      <vt:lpstr>まとめ</vt:lpstr>
      <vt:lpstr>PowerPoint プレゼンテーション</vt:lpstr>
      <vt:lpstr>ご清聴ありがとうございました。</vt:lpstr>
      <vt:lpstr>あきる野市に必要なこと（解決策）</vt:lpstr>
      <vt:lpstr>そして、実際に楽しんでもらう…！</vt:lpstr>
      <vt:lpstr>実際どうだったか問題点（あきる野）</vt:lpstr>
      <vt:lpstr>スタッフ募集方法</vt:lpstr>
      <vt:lpstr>PowerPoint プレゼンテーション</vt:lpstr>
      <vt:lpstr>PowerPoint プレゼンテーション</vt:lpstr>
      <vt:lpstr>どうやって知ってもらうか</vt:lpstr>
      <vt:lpstr>多神教を広め、世界平和へ</vt:lpstr>
      <vt:lpstr>祭りを通してまなんだよ（和の心、多神教）</vt:lpstr>
      <vt:lpstr>PowerPoint プレゼンテーション</vt:lpstr>
      <vt:lpstr>まず、はじめに…</vt:lpstr>
      <vt:lpstr>申込みした外国人は…</vt:lpstr>
      <vt:lpstr>祭りの準備期間は…</vt:lpstr>
      <vt:lpstr>ターゲット（こんな外人を呼ぼう）</vt:lpstr>
      <vt:lpstr>ツアー紹介</vt:lpstr>
      <vt:lpstr>そして、実際に楽しんでもらう…！</vt:lpstr>
      <vt:lpstr>収入（初年度）</vt:lpstr>
      <vt:lpstr>支出（初年度）</vt:lpstr>
      <vt:lpstr>利益（初年度）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わっしょい ～和で輪を繋げる～</dc:title>
  <dc:creator>G015C1313</dc:creator>
  <cp:lastModifiedBy>G015C1313</cp:lastModifiedBy>
  <cp:revision>103</cp:revision>
  <dcterms:created xsi:type="dcterms:W3CDTF">2017-01-18T07:14:02Z</dcterms:created>
  <dcterms:modified xsi:type="dcterms:W3CDTF">2017-01-20T03:30:21Z</dcterms:modified>
</cp:coreProperties>
</file>